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60" r:id="rId2"/>
    <p:sldId id="267" r:id="rId3"/>
    <p:sldId id="292" r:id="rId4"/>
    <p:sldId id="293"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66"/>
    <a:srgbClr val="009999"/>
    <a:srgbClr val="C0C0C0"/>
    <a:srgbClr val="5F5F5F"/>
    <a:srgbClr val="969696"/>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046" autoAdjust="0"/>
    <p:restoredTop sz="68092" autoAdjust="0"/>
  </p:normalViewPr>
  <p:slideViewPr>
    <p:cSldViewPr>
      <p:cViewPr>
        <p:scale>
          <a:sx n="50" d="100"/>
          <a:sy n="50" d="100"/>
        </p:scale>
        <p:origin x="-2366" y="-27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400" y="183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39E712-4F85-4AD1-B707-8138E10ABDD9}" type="datetimeFigureOut">
              <a:rPr lang="en-AU" smtClean="0"/>
              <a:t>27/11/13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3DD912-BBEC-4204-92C6-3C915CBA0B01}" type="slidenum">
              <a:rPr lang="en-AU" smtClean="0"/>
              <a:t>‹#›</a:t>
            </a:fld>
            <a:endParaRPr lang="en-AU"/>
          </a:p>
        </p:txBody>
      </p:sp>
    </p:spTree>
    <p:extLst>
      <p:ext uri="{BB962C8B-B14F-4D97-AF65-F5344CB8AC3E}">
        <p14:creationId xmlns:p14="http://schemas.microsoft.com/office/powerpoint/2010/main" val="2765529128"/>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D3DD912-BBEC-4204-92C6-3C915CBA0B01}" type="slidenum">
              <a:rPr lang="en-AU" smtClean="0"/>
              <a:t>1</a:t>
            </a:fld>
            <a:endParaRPr lang="en-AU"/>
          </a:p>
        </p:txBody>
      </p:sp>
    </p:spTree>
    <p:extLst>
      <p:ext uri="{BB962C8B-B14F-4D97-AF65-F5344CB8AC3E}">
        <p14:creationId xmlns:p14="http://schemas.microsoft.com/office/powerpoint/2010/main" val="4048868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3E72350-6B9E-41C4-B10A-C08EDEBE68B9}" type="slidenum">
              <a:rPr lang="en-AU" altLang="en-US"/>
              <a:pPr eaLnBrk="1" hangingPunct="1"/>
              <a:t>10</a:t>
            </a:fld>
            <a:endParaRPr lang="en-AU"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0B16817-B874-4E8E-9310-93D669F466FC}" type="slidenum">
              <a:rPr lang="en-AU" altLang="en-US"/>
              <a:pPr eaLnBrk="1" hangingPunct="1"/>
              <a:t>11</a:t>
            </a:fld>
            <a:endParaRPr lang="en-AU"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7F08A84-FF47-42C2-A317-FE654EB9D81C}" type="slidenum">
              <a:rPr lang="en-AU" altLang="en-US"/>
              <a:pPr eaLnBrk="1" hangingPunct="1"/>
              <a:t>12</a:t>
            </a:fld>
            <a:endParaRPr lang="en-AU"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967765-599B-4714-AD00-A72872F71B75}" type="slidenum">
              <a:rPr lang="en-AU" altLang="en-US"/>
              <a:pPr eaLnBrk="1" hangingPunct="1"/>
              <a:t>13</a:t>
            </a:fld>
            <a:endParaRPr lang="en-AU"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783110-6A70-4590-BB0E-2DCF54731DD6}" type="slidenum">
              <a:rPr lang="en-AU" altLang="en-US"/>
              <a:pPr eaLnBrk="1" hangingPunct="1"/>
              <a:t>14</a:t>
            </a:fld>
            <a:endParaRPr lang="en-AU"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7FE167F-54B2-4022-967A-3F9C3ED9D50A}" type="slidenum">
              <a:rPr lang="en-AU" altLang="en-US"/>
              <a:pPr eaLnBrk="1" hangingPunct="1"/>
              <a:t>15</a:t>
            </a:fld>
            <a:endParaRPr lang="en-AU"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4F0FA65-96D1-481C-ABBA-04611C3A8E9C}" type="slidenum">
              <a:rPr lang="en-AU" altLang="en-US"/>
              <a:pPr eaLnBrk="1" hangingPunct="1"/>
              <a:t>16</a:t>
            </a:fld>
            <a:endParaRPr lang="en-AU"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C0E5106-0F07-481A-ACFA-2FC5F767C86E}" type="slidenum">
              <a:rPr lang="en-AU" altLang="en-US"/>
              <a:pPr eaLnBrk="1" hangingPunct="1"/>
              <a:t>17</a:t>
            </a:fld>
            <a:endParaRPr lang="en-AU"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0B67993-5A74-46ED-9B91-E19F2B597243}" type="slidenum">
              <a:rPr lang="en-AU" altLang="en-US"/>
              <a:pPr eaLnBrk="1" hangingPunct="1"/>
              <a:t>18</a:t>
            </a:fld>
            <a:endParaRPr lang="en-AU"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DB07FB9-4DE9-4894-A59C-159BC4723F6E}" type="slidenum">
              <a:rPr lang="en-AU" altLang="en-US"/>
              <a:pPr eaLnBrk="1" hangingPunct="1"/>
              <a:t>19</a:t>
            </a:fld>
            <a:endParaRPr lang="en-AU"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3510136" cy="2633219"/>
          </a:xfrm>
        </p:spPr>
      </p:sp>
      <p:sp>
        <p:nvSpPr>
          <p:cNvPr id="3" name="Notes Placeholder 2"/>
          <p:cNvSpPr>
            <a:spLocks noGrp="1"/>
          </p:cNvSpPr>
          <p:nvPr>
            <p:ph type="body" idx="1"/>
          </p:nvPr>
        </p:nvSpPr>
        <p:spPr>
          <a:xfrm>
            <a:off x="620688" y="3563888"/>
            <a:ext cx="5486400" cy="4114800"/>
          </a:xfrm>
        </p:spPr>
        <p:txBody>
          <a:bodyPr/>
          <a:lstStyle/>
          <a:p>
            <a:r>
              <a:rPr lang="en-AU" sz="1400" dirty="0" smtClean="0">
                <a:latin typeface="Arial" panose="020B0604020202020204" pitchFamily="34" charset="0"/>
                <a:cs typeface="Arial" panose="020B0604020202020204" pitchFamily="34" charset="0"/>
              </a:rPr>
              <a:t>When we get a new prescriptions list, it is always</a:t>
            </a:r>
            <a:r>
              <a:rPr lang="en-AU" sz="1400" baseline="0" dirty="0" smtClean="0">
                <a:latin typeface="Arial" panose="020B0604020202020204" pitchFamily="34" charset="0"/>
                <a:cs typeface="Arial" panose="020B0604020202020204" pitchFamily="34" charset="0"/>
              </a:rPr>
              <a:t> a good idea to revisit the syllabus – as indeed we are asked to do at the beginning of each module. So what is the role of the </a:t>
            </a:r>
            <a:r>
              <a:rPr lang="en-AU" sz="1400" baseline="0" dirty="0" err="1" smtClean="0">
                <a:latin typeface="Arial" panose="020B0604020202020204" pitchFamily="34" charset="0"/>
                <a:cs typeface="Arial" panose="020B0604020202020204" pitchFamily="34" charset="0"/>
              </a:rPr>
              <a:t>AoS</a:t>
            </a:r>
            <a:r>
              <a:rPr lang="en-AU" sz="1400" baseline="0" dirty="0" smtClean="0">
                <a:latin typeface="Arial" panose="020B0604020202020204" pitchFamily="34" charset="0"/>
                <a:cs typeface="Arial" panose="020B0604020202020204" pitchFamily="34" charset="0"/>
              </a:rPr>
              <a:t> in student learning at Stage 6.</a:t>
            </a:r>
          </a:p>
          <a:p>
            <a:r>
              <a:rPr lang="en-AU" sz="1400" dirty="0" smtClean="0">
                <a:latin typeface="Arial" panose="020B0604020202020204" pitchFamily="34" charset="0"/>
                <a:cs typeface="Arial" panose="020B0604020202020204" pitchFamily="34" charset="0"/>
              </a:rPr>
              <a:t>Each area of the syllabus</a:t>
            </a:r>
            <a:r>
              <a:rPr lang="en-AU" sz="1400" baseline="0" dirty="0" smtClean="0">
                <a:latin typeface="Arial" panose="020B0604020202020204" pitchFamily="34" charset="0"/>
                <a:cs typeface="Arial" panose="020B0604020202020204" pitchFamily="34" charset="0"/>
              </a:rPr>
              <a:t> has a different learning focus and in not privileging any no particular theoretical approach, it does allow teachers and faculties to work with their preferences. Having said that, when finding a structure that is going to keep assessors happy in its capacity to spread the candidature as well as combining the different elements of the 2 syllabuses. The result is a common content that is akin to cultural studies.</a:t>
            </a:r>
            <a:endParaRPr lang="en-AU"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D3DD912-BBEC-4204-92C6-3C915CBA0B01}" type="slidenum">
              <a:rPr lang="en-AU" smtClean="0"/>
              <a:t>2</a:t>
            </a:fld>
            <a:endParaRPr lang="en-AU"/>
          </a:p>
        </p:txBody>
      </p:sp>
    </p:spTree>
    <p:extLst>
      <p:ext uri="{BB962C8B-B14F-4D97-AF65-F5344CB8AC3E}">
        <p14:creationId xmlns:p14="http://schemas.microsoft.com/office/powerpoint/2010/main" val="790554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6E388F2-FD63-4A67-9007-92B9A3C80E0A}" type="slidenum">
              <a:rPr lang="en-AU" altLang="en-US"/>
              <a:pPr eaLnBrk="1" hangingPunct="1"/>
              <a:t>20</a:t>
            </a:fld>
            <a:endParaRPr lang="en-AU"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88559B2-BB64-4739-8F06-85EEC2C74180}" type="slidenum">
              <a:rPr lang="en-AU" altLang="en-US"/>
              <a:pPr eaLnBrk="1" hangingPunct="1"/>
              <a:t>21</a:t>
            </a:fld>
            <a:endParaRPr lang="en-AU"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B32F361-C3B8-4CCF-8FAB-5D9BEBB3DB7E}" type="slidenum">
              <a:rPr lang="en-AU" altLang="en-US"/>
              <a:pPr eaLnBrk="1" hangingPunct="1"/>
              <a:t>22</a:t>
            </a:fld>
            <a:endParaRPr lang="en-AU"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DA85E0E-FF81-4A31-87B8-410271B74761}" type="slidenum">
              <a:rPr lang="en-AU" altLang="en-US"/>
              <a:pPr eaLnBrk="1" hangingPunct="1"/>
              <a:t>23</a:t>
            </a:fld>
            <a:endParaRPr lang="en-AU"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93B804F-B46C-4BE8-9DBF-544AFD8FA1CB}" type="slidenum">
              <a:rPr lang="en-AU" altLang="en-US"/>
              <a:pPr eaLnBrk="1" hangingPunct="1"/>
              <a:t>24</a:t>
            </a:fld>
            <a:endParaRPr lang="en-AU"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0763EEE-478A-413B-B7E2-2B4F5A53BD8B}" type="slidenum">
              <a:rPr lang="en-AU" altLang="en-US"/>
              <a:pPr eaLnBrk="1" hangingPunct="1"/>
              <a:t>25</a:t>
            </a:fld>
            <a:endParaRPr lang="en-AU"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DE4BE3-2145-4678-8BA3-F655FFEB1CC8}" type="slidenum">
              <a:rPr lang="en-AU" altLang="en-US"/>
              <a:pPr eaLnBrk="1" hangingPunct="1"/>
              <a:t>26</a:t>
            </a:fld>
            <a:endParaRPr lang="en-AU"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C5BA8A3-A2E7-4A24-A733-03F1AA0A313A}" type="slidenum">
              <a:rPr lang="en-AU" altLang="en-US"/>
              <a:pPr eaLnBrk="1" hangingPunct="1"/>
              <a:t>27</a:t>
            </a:fld>
            <a:endParaRPr lang="en-AU"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971219E-AA6F-47BA-B223-3526539FE4A8}" type="slidenum">
              <a:rPr lang="en-AU" altLang="en-US"/>
              <a:pPr eaLnBrk="1" hangingPunct="1"/>
              <a:t>28</a:t>
            </a:fld>
            <a:endParaRPr lang="en-AU"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21C62D9-6275-4D88-A2F9-CDCA4678E3AE}" type="slidenum">
              <a:rPr lang="en-AU" altLang="en-US"/>
              <a:pPr eaLnBrk="1" hangingPunct="1"/>
              <a:t>29</a:t>
            </a:fld>
            <a:endParaRPr lang="en-AU"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You would think. </a:t>
            </a:r>
          </a:p>
          <a:p>
            <a:r>
              <a:rPr lang="en-AU" dirty="0" smtClean="0"/>
              <a:t>But the problem is that the discipline</a:t>
            </a:r>
            <a:r>
              <a:rPr lang="en-AU" baseline="0" dirty="0" smtClean="0"/>
              <a:t> of Cultural Studies has always been contentious – even among its own adherents.</a:t>
            </a:r>
            <a:endParaRPr lang="en-AU" dirty="0"/>
          </a:p>
        </p:txBody>
      </p:sp>
      <p:sp>
        <p:nvSpPr>
          <p:cNvPr id="4" name="Slide Number Placeholder 3"/>
          <p:cNvSpPr>
            <a:spLocks noGrp="1"/>
          </p:cNvSpPr>
          <p:nvPr>
            <p:ph type="sldNum" sz="quarter" idx="10"/>
          </p:nvPr>
        </p:nvSpPr>
        <p:spPr/>
        <p:txBody>
          <a:bodyPr/>
          <a:lstStyle/>
          <a:p>
            <a:fld id="{3D3DD912-BBEC-4204-92C6-3C915CBA0B01}" type="slidenum">
              <a:rPr lang="en-AU" smtClean="0"/>
              <a:t>3</a:t>
            </a:fld>
            <a:endParaRPr lang="en-AU"/>
          </a:p>
        </p:txBody>
      </p:sp>
    </p:spTree>
    <p:extLst>
      <p:ext uri="{BB962C8B-B14F-4D97-AF65-F5344CB8AC3E}">
        <p14:creationId xmlns:p14="http://schemas.microsoft.com/office/powerpoint/2010/main" val="31373162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B8F25C9-D51A-49BB-B05B-CA4F59A28414}" type="slidenum">
              <a:rPr lang="en-AU" altLang="en-US"/>
              <a:pPr eaLnBrk="1" hangingPunct="1"/>
              <a:t>30</a:t>
            </a:fld>
            <a:endParaRPr lang="en-AU"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BFC8263-ED52-4D42-B77F-F18B0396BBF7}" type="slidenum">
              <a:rPr lang="en-AU" altLang="en-US"/>
              <a:pPr eaLnBrk="1" hangingPunct="1"/>
              <a:t>31</a:t>
            </a:fld>
            <a:endParaRPr lang="en-AU"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B816CE6-1756-452E-A3DB-CB4617D81247}" type="slidenum">
              <a:rPr lang="en-AU" altLang="en-US"/>
              <a:pPr eaLnBrk="1" hangingPunct="1"/>
              <a:t>32</a:t>
            </a:fld>
            <a:endParaRPr lang="en-AU"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u="sng" dirty="0" smtClean="0"/>
              <a:t>Meaning</a:t>
            </a:r>
            <a:r>
              <a:rPr lang="en-US" altLang="en-US" u="sng" baseline="0" dirty="0" smtClean="0"/>
              <a:t> is central to the study of English  and </a:t>
            </a:r>
            <a:r>
              <a:rPr lang="en-US" altLang="en-US" u="sng" dirty="0" smtClean="0"/>
              <a:t>Cultural Studies</a:t>
            </a:r>
            <a:r>
              <a:rPr lang="en-US" altLang="en-US" dirty="0" smtClean="0"/>
              <a:t> is the study of how a society creates and shares meaning.</a:t>
            </a:r>
          </a:p>
          <a:p>
            <a:pPr marL="0" indent="0">
              <a:buNone/>
            </a:pPr>
            <a:endParaRPr lang="en-US" u="sng" dirty="0" smtClean="0"/>
          </a:p>
          <a:p>
            <a:pPr marL="0" indent="0">
              <a:buNone/>
            </a:pPr>
            <a:r>
              <a:rPr lang="en-US" u="none" dirty="0" smtClean="0"/>
              <a:t>A</a:t>
            </a:r>
            <a:r>
              <a:rPr lang="en-US" u="none" baseline="0" dirty="0" smtClean="0"/>
              <a:t> foundational principle of Cultural Studies is that </a:t>
            </a:r>
            <a:r>
              <a:rPr lang="en-AU" dirty="0" smtClean="0"/>
              <a:t>persons and groups interacting in a social system create, over time, concepts or mental representations of each other's actions, and that these concepts eventually become habituated into reciprocal roles played by the actors in relation to each other.</a:t>
            </a:r>
          </a:p>
          <a:p>
            <a:pPr marL="0" indent="0">
              <a:buNone/>
            </a:pPr>
            <a:endParaRPr lang="en-AU" dirty="0" smtClean="0"/>
          </a:p>
          <a:p>
            <a:pPr marL="0" indent="0">
              <a:buNone/>
            </a:pPr>
            <a:r>
              <a:rPr lang="en-AU" dirty="0" smtClean="0"/>
              <a:t>So we need to</a:t>
            </a:r>
            <a:r>
              <a:rPr lang="en-AU" baseline="0" dirty="0" smtClean="0"/>
              <a:t> create learning opportunities for students to understand how the concept of discovery, as it is, and possibly as a defining contrast, as it has previously been understood. The very changing perception of discovery, of ourselves as discoverers and of the world as a place where discovery is valued is a product of social, historic and cultural contexts. These learning opportunities are developed through students’ engagement with texts - texts that invite speculation about the perception of what the idea of discovery is and the significance of the idea of discovery for its time and place. </a:t>
            </a: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u="sng" dirty="0" smtClean="0"/>
          </a:p>
          <a:p>
            <a:endParaRPr lang="en-AU" dirty="0"/>
          </a:p>
        </p:txBody>
      </p:sp>
      <p:sp>
        <p:nvSpPr>
          <p:cNvPr id="4" name="Slide Number Placeholder 3"/>
          <p:cNvSpPr>
            <a:spLocks noGrp="1"/>
          </p:cNvSpPr>
          <p:nvPr>
            <p:ph type="sldNum" sz="quarter" idx="10"/>
          </p:nvPr>
        </p:nvSpPr>
        <p:spPr/>
        <p:txBody>
          <a:bodyPr/>
          <a:lstStyle/>
          <a:p>
            <a:fld id="{3D3DD912-BBEC-4204-92C6-3C915CBA0B01}" type="slidenum">
              <a:rPr lang="en-AU" smtClean="0"/>
              <a:t>4</a:t>
            </a:fld>
            <a:endParaRPr lang="en-AU"/>
          </a:p>
        </p:txBody>
      </p:sp>
    </p:spTree>
    <p:extLst>
      <p:ext uri="{BB962C8B-B14F-4D97-AF65-F5344CB8AC3E}">
        <p14:creationId xmlns:p14="http://schemas.microsoft.com/office/powerpoint/2010/main" val="1451120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latin typeface="Arial" panose="020B0604020202020204" pitchFamily="34" charset="0"/>
                <a:cs typeface="Arial" panose="020B0604020202020204" pitchFamily="34" charset="0"/>
              </a:rPr>
              <a:t>The prescriptions need to be read within the context of the syllabus.</a:t>
            </a:r>
          </a:p>
          <a:p>
            <a:r>
              <a:rPr lang="en-AU" dirty="0" smtClean="0">
                <a:latin typeface="Arial" panose="020B0604020202020204" pitchFamily="34" charset="0"/>
                <a:cs typeface="Arial" panose="020B0604020202020204" pitchFamily="34" charset="0"/>
              </a:rPr>
              <a:t>Is the concept/ the notion</a:t>
            </a:r>
            <a:r>
              <a:rPr lang="en-AU" baseline="0" dirty="0" smtClean="0">
                <a:latin typeface="Arial" panose="020B0604020202020204" pitchFamily="34" charset="0"/>
                <a:cs typeface="Arial" panose="020B0604020202020204" pitchFamily="34" charset="0"/>
              </a:rPr>
              <a:t> / the very idea</a:t>
            </a:r>
            <a:r>
              <a:rPr lang="en-AU" dirty="0" smtClean="0">
                <a:latin typeface="Arial" panose="020B0604020202020204" pitchFamily="34" charset="0"/>
                <a:cs typeface="Arial" panose="020B0604020202020204" pitchFamily="34" charset="0"/>
              </a:rPr>
              <a:t> of discovery</a:t>
            </a:r>
            <a:r>
              <a:rPr lang="en-AU" baseline="0" dirty="0" smtClean="0">
                <a:latin typeface="Arial" panose="020B0604020202020204" pitchFamily="34" charset="0"/>
                <a:cs typeface="Arial" panose="020B0604020202020204" pitchFamily="34" charset="0"/>
              </a:rPr>
              <a:t> one that affects our perceptions of ourselves and our world?</a:t>
            </a:r>
          </a:p>
          <a:p>
            <a:endParaRPr lang="en-AU" baseline="0" dirty="0" smtClean="0">
              <a:latin typeface="Arial" panose="020B0604020202020204" pitchFamily="34" charset="0"/>
              <a:cs typeface="Arial" panose="020B0604020202020204" pitchFamily="34" charset="0"/>
            </a:endParaRPr>
          </a:p>
          <a:p>
            <a:r>
              <a:rPr lang="en-AU" baseline="0" dirty="0" smtClean="0">
                <a:latin typeface="Arial" panose="020B0604020202020204" pitchFamily="34" charset="0"/>
                <a:cs typeface="Arial" panose="020B0604020202020204" pitchFamily="34" charset="0"/>
              </a:rPr>
              <a:t>It can be and for a student to achieve well in an Area of Study, it will have to be.</a:t>
            </a:r>
          </a:p>
          <a:p>
            <a:endParaRPr lang="en-AU" baseline="0" dirty="0" smtClean="0">
              <a:latin typeface="Arial" panose="020B0604020202020204" pitchFamily="34" charset="0"/>
              <a:cs typeface="Arial" panose="020B0604020202020204" pitchFamily="34" charset="0"/>
            </a:endParaRPr>
          </a:p>
          <a:p>
            <a:r>
              <a:rPr lang="en-AU" baseline="0" dirty="0" smtClean="0">
                <a:latin typeface="Arial" panose="020B0604020202020204" pitchFamily="34" charset="0"/>
                <a:cs typeface="Arial" panose="020B0604020202020204" pitchFamily="34" charset="0"/>
              </a:rPr>
              <a:t>It is much more natural for students to slip into discussing the way that a particular discovery (such as penicillin, the “new world”) affects our perceptions of ourselves and our world.  This move from the abstract to the concrete of course lowers the cognitive level of the study and condemns as student to a C range.</a:t>
            </a:r>
          </a:p>
          <a:p>
            <a:r>
              <a:rPr lang="en-AU" baseline="0" dirty="0" smtClean="0">
                <a:latin typeface="MS Gothic"/>
                <a:ea typeface="MS Gothic"/>
                <a:cs typeface="Arial" panose="020B0604020202020204" pitchFamily="34" charset="0"/>
              </a:rPr>
              <a:t>✓</a:t>
            </a:r>
            <a:endParaRPr lang="en-AU" baseline="0" dirty="0" smtClean="0">
              <a:latin typeface="Arial" panose="020B0604020202020204" pitchFamily="34" charset="0"/>
              <a:cs typeface="Arial" panose="020B0604020202020204" pitchFamily="34" charset="0"/>
            </a:endParaRPr>
          </a:p>
          <a:p>
            <a:r>
              <a:rPr lang="en-US" kern="1200" dirty="0" smtClean="0">
                <a:solidFill>
                  <a:schemeClr val="tx1"/>
                </a:solidFill>
                <a:effectLst/>
              </a:rPr>
              <a:t>Discovery can be an idea developed in texts, but then composers can also discover through their composing of the text and audiences can discover through their responding to texts. </a:t>
            </a:r>
            <a:r>
              <a:rPr lang="en-US" i="1" kern="1200" dirty="0" smtClean="0">
                <a:solidFill>
                  <a:schemeClr val="tx1"/>
                </a:solidFill>
                <a:effectLst/>
              </a:rPr>
              <a:t>In and through</a:t>
            </a:r>
            <a:r>
              <a:rPr lang="en-US" kern="1200" dirty="0" smtClean="0">
                <a:solidFill>
                  <a:schemeClr val="tx1"/>
                </a:solidFill>
                <a:effectLst/>
              </a:rPr>
              <a:t> </a:t>
            </a:r>
            <a:r>
              <a:rPr lang="en-US" i="1" kern="1200" dirty="0" smtClean="0">
                <a:solidFill>
                  <a:schemeClr val="tx1"/>
                </a:solidFill>
                <a:effectLst/>
              </a:rPr>
              <a:t>texts</a:t>
            </a:r>
            <a:r>
              <a:rPr lang="en-US" kern="1200" dirty="0" smtClean="0">
                <a:solidFill>
                  <a:schemeClr val="tx1"/>
                </a:solidFill>
                <a:effectLst/>
              </a:rPr>
              <a:t>  also indicates the way the text accepts certain values and then reinforces and disseminates them. </a:t>
            </a:r>
            <a:endParaRPr lang="en-AU" dirty="0"/>
          </a:p>
        </p:txBody>
      </p:sp>
      <p:sp>
        <p:nvSpPr>
          <p:cNvPr id="4" name="Slide Number Placeholder 3"/>
          <p:cNvSpPr>
            <a:spLocks noGrp="1"/>
          </p:cNvSpPr>
          <p:nvPr>
            <p:ph type="sldNum" sz="quarter" idx="10"/>
          </p:nvPr>
        </p:nvSpPr>
        <p:spPr/>
        <p:txBody>
          <a:bodyPr/>
          <a:lstStyle/>
          <a:p>
            <a:fld id="{3D3DD912-BBEC-4204-92C6-3C915CBA0B01}" type="slidenum">
              <a:rPr lang="en-AU" smtClean="0"/>
              <a:t>5</a:t>
            </a:fld>
            <a:endParaRPr lang="en-AU"/>
          </a:p>
        </p:txBody>
      </p:sp>
    </p:spTree>
    <p:extLst>
      <p:ext uri="{BB962C8B-B14F-4D97-AF65-F5344CB8AC3E}">
        <p14:creationId xmlns:p14="http://schemas.microsoft.com/office/powerpoint/2010/main" val="2859079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4864" y="251520"/>
            <a:ext cx="2688299" cy="2016224"/>
          </a:xfrm>
        </p:spPr>
      </p:sp>
      <p:sp>
        <p:nvSpPr>
          <p:cNvPr id="3" name="Notes Placeholder 2"/>
          <p:cNvSpPr>
            <a:spLocks noGrp="1"/>
          </p:cNvSpPr>
          <p:nvPr>
            <p:ph type="body" idx="1"/>
          </p:nvPr>
        </p:nvSpPr>
        <p:spPr>
          <a:xfrm>
            <a:off x="188640" y="2483768"/>
            <a:ext cx="6480720" cy="4114800"/>
          </a:xfrm>
        </p:spPr>
        <p:txBody>
          <a:bodyPr/>
          <a:lstStyle/>
          <a:p>
            <a:r>
              <a:rPr lang="en-US" kern="1200" dirty="0" smtClean="0">
                <a:solidFill>
                  <a:schemeClr val="tx1"/>
                </a:solidFill>
                <a:effectLst/>
              </a:rPr>
              <a:t>Looking in detail</a:t>
            </a:r>
            <a:r>
              <a:rPr lang="en-US" kern="1200" baseline="0" dirty="0" smtClean="0">
                <a:solidFill>
                  <a:schemeClr val="tx1"/>
                </a:solidFill>
                <a:effectLst/>
              </a:rPr>
              <a:t> at the rubric</a:t>
            </a:r>
          </a:p>
          <a:p>
            <a:pPr marL="0" marR="0" indent="0" algn="l" defTabSz="9144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rPr>
              <a:t>Note that we move very quickly from the concept to</a:t>
            </a:r>
            <a:r>
              <a:rPr lang="en-US" kern="1200" baseline="0" dirty="0" smtClean="0">
                <a:solidFill>
                  <a:schemeClr val="tx1"/>
                </a:solidFill>
                <a:effectLst/>
              </a:rPr>
              <a:t> particular discoveries as illustrative of the concept. </a:t>
            </a: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kern="1200" baseline="0" dirty="0" smtClean="0">
                <a:solidFill>
                  <a:schemeClr val="tx1"/>
                </a:solidFill>
                <a:effectLst/>
              </a:rPr>
              <a:t> From abstract noun to gerunds in the first sentence with the second sentence beginning with a plural. The transition from concept to concrete is pretty swift. Personally I would have liked to see more elaboration of the concept before getting down to particularities.</a:t>
            </a:r>
            <a:endParaRPr lang="en-AU" dirty="0" smtClean="0"/>
          </a:p>
          <a:p>
            <a:endParaRPr lang="en-US" kern="1200" dirty="0" smtClean="0">
              <a:solidFill>
                <a:schemeClr val="tx1"/>
              </a:solidFill>
              <a:effectLst/>
            </a:endParaRPr>
          </a:p>
          <a:p>
            <a:r>
              <a:rPr lang="en-US" kern="1200" dirty="0" smtClean="0">
                <a:solidFill>
                  <a:schemeClr val="tx1"/>
                </a:solidFill>
                <a:effectLst/>
              </a:rPr>
              <a:t>In this paragraph we see discovery as a process from initial stimulus to the way it is </a:t>
            </a:r>
            <a:endParaRPr lang="en-AU"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1200" dirty="0" smtClean="0">
                <a:solidFill>
                  <a:schemeClr val="tx1"/>
                </a:solidFill>
                <a:effectLst/>
              </a:rPr>
              <a:t>revealed (</a:t>
            </a:r>
            <a:r>
              <a:rPr lang="en-US" dirty="0" smtClean="0"/>
              <a:t>sudden and unexpected, deliberate and careful planning)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1200" dirty="0" smtClean="0">
                <a:solidFill>
                  <a:schemeClr val="tx1"/>
                </a:solidFill>
                <a:effectLst/>
              </a:rPr>
              <a:t>the effects it has on individuals (</a:t>
            </a:r>
            <a:r>
              <a:rPr lang="en-US" dirty="0" smtClean="0"/>
              <a:t>fresh and intensely meaningful emotional, creative, intellectual, physical and spiritual /confronting and provocative.)</a:t>
            </a:r>
            <a:endParaRPr lang="en-AU" kern="1200" dirty="0" smtClean="0">
              <a:solidFill>
                <a:schemeClr val="tx1"/>
              </a:solidFill>
              <a:effectLst/>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1200" dirty="0" smtClean="0">
                <a:solidFill>
                  <a:schemeClr val="tx1"/>
                </a:solidFill>
                <a:effectLst/>
              </a:rPr>
              <a:t>the way we see the world.  </a:t>
            </a:r>
            <a:endParaRPr lang="en-AU" kern="1200" dirty="0" smtClean="0">
              <a:solidFill>
                <a:schemeClr val="tx1"/>
              </a:solidFill>
              <a:effectLst/>
            </a:endParaRPr>
          </a:p>
          <a:p>
            <a:r>
              <a:rPr lang="en-US" kern="1200" dirty="0" smtClean="0">
                <a:solidFill>
                  <a:schemeClr val="tx1"/>
                </a:solidFill>
                <a:effectLst/>
              </a:rPr>
              <a:t>So we are asked to trace the concept from its initiation through stages to the final significance.</a:t>
            </a:r>
          </a:p>
          <a:p>
            <a:endParaRPr lang="en-US" kern="1200"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rPr>
              <a:t>The impact of discoveries noted here is not exhaustive; discoveries can lead to other discoveries.</a:t>
            </a:r>
            <a:endParaRPr lang="en-AU" kern="1200" dirty="0" smtClean="0">
              <a:solidFill>
                <a:schemeClr val="tx1"/>
              </a:solidFill>
              <a:effectLst/>
            </a:endParaRPr>
          </a:p>
          <a:p>
            <a:r>
              <a:rPr lang="en-US" kern="1200" dirty="0" smtClean="0">
                <a:solidFill>
                  <a:schemeClr val="tx1"/>
                </a:solidFill>
                <a:effectLst/>
              </a:rPr>
              <a:t>Students should be open to other possibilities regarding the nature of discovery as they explore their texts so that they can move </a:t>
            </a:r>
            <a:endParaRPr lang="en-AU" kern="1200" dirty="0" smtClean="0">
              <a:solidFill>
                <a:schemeClr val="tx1"/>
              </a:solidFill>
              <a:effectLst/>
            </a:endParaRPr>
          </a:p>
          <a:p>
            <a:pPr marL="171450" lvl="0" indent="-171450">
              <a:buFont typeface="Arial" panose="020B0604020202020204" pitchFamily="34" charset="0"/>
              <a:buChar char="•"/>
            </a:pPr>
            <a:r>
              <a:rPr lang="en-US" kern="1200" dirty="0" smtClean="0">
                <a:solidFill>
                  <a:schemeClr val="tx1"/>
                </a:solidFill>
                <a:effectLst/>
              </a:rPr>
              <a:t>from statements about specific discoveries </a:t>
            </a:r>
            <a:endParaRPr lang="en-AU" kern="1200" dirty="0" smtClean="0">
              <a:solidFill>
                <a:schemeClr val="tx1"/>
              </a:solidFill>
              <a:effectLst/>
            </a:endParaRPr>
          </a:p>
          <a:p>
            <a:pPr marL="171450" lvl="0" indent="-171450">
              <a:buFont typeface="Arial" panose="020B0604020202020204" pitchFamily="34" charset="0"/>
              <a:buChar char="•"/>
            </a:pPr>
            <a:r>
              <a:rPr lang="en-US" kern="1200" dirty="0" smtClean="0">
                <a:solidFill>
                  <a:schemeClr val="tx1"/>
                </a:solidFill>
                <a:effectLst/>
              </a:rPr>
              <a:t>to generalisations about the nature of discovery and then</a:t>
            </a:r>
            <a:endParaRPr lang="en-AU" kern="1200" dirty="0" smtClean="0">
              <a:solidFill>
                <a:schemeClr val="tx1"/>
              </a:solidFill>
              <a:effectLst/>
            </a:endParaRPr>
          </a:p>
          <a:p>
            <a:pPr marL="171450" indent="-171450">
              <a:buFont typeface="Arial" panose="020B0604020202020204" pitchFamily="34" charset="0"/>
              <a:buChar char="•"/>
            </a:pPr>
            <a:r>
              <a:rPr lang="en-US" kern="1200" dirty="0" smtClean="0">
                <a:solidFill>
                  <a:schemeClr val="tx1"/>
                </a:solidFill>
                <a:effectLst/>
              </a:rPr>
              <a:t>to considering how the concept of discovery is understood today in our own culture.</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3DD912-BBEC-4204-92C6-3C915CBA0B01}" type="slidenum">
              <a:rPr lang="en-AU" smtClean="0"/>
              <a:t>6</a:t>
            </a:fld>
            <a:endParaRPr lang="en-AU"/>
          </a:p>
        </p:txBody>
      </p:sp>
    </p:spTree>
    <p:extLst>
      <p:ext uri="{BB962C8B-B14F-4D97-AF65-F5344CB8AC3E}">
        <p14:creationId xmlns:p14="http://schemas.microsoft.com/office/powerpoint/2010/main" val="2708775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There are no abstract nouns</a:t>
            </a:r>
            <a:r>
              <a:rPr lang="en-AU" baseline="0" dirty="0" smtClean="0"/>
              <a:t> in this paragraph, only common nouns and a gerund. The temptation not to address the concept could be strong for some students.</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smtClean="0"/>
              <a:t>In this section of the rubric context is the</a:t>
            </a:r>
            <a:r>
              <a:rPr lang="en-AU" baseline="0" dirty="0" smtClean="0"/>
              <a:t> main issue here. Context varies, the impact varies and discoveries may be questioned, challenged and reassessed. The problem here is that students should not be carrying out these activities on discoveries but on the concept of discovery itself. Remember we are </a:t>
            </a:r>
            <a:r>
              <a:rPr lang="en-AU" dirty="0" smtClean="0"/>
              <a:t>exploring a </a:t>
            </a:r>
            <a:r>
              <a:rPr lang="en-AU" b="1" i="1" dirty="0" smtClean="0"/>
              <a:t>concept </a:t>
            </a:r>
            <a:r>
              <a:rPr lang="en-AU" dirty="0" smtClean="0"/>
              <a:t>that affects our perceptions of ourselves and our world,</a:t>
            </a:r>
            <a:r>
              <a:rPr lang="en-AU" baseline="0" dirty="0" smtClean="0"/>
              <a:t> not </a:t>
            </a:r>
            <a:r>
              <a:rPr lang="en-AU" baseline="0" dirty="0" smtClean="0">
                <a:solidFill>
                  <a:schemeClr val="tx1"/>
                </a:solidFill>
              </a:rPr>
              <a:t>how the individual instances of discovery affect </a:t>
            </a:r>
            <a:r>
              <a:rPr lang="en-AU" b="1" i="1" baseline="0" dirty="0" smtClean="0">
                <a:solidFill>
                  <a:schemeClr val="tx1"/>
                </a:solidFill>
              </a:rPr>
              <a:t>us</a:t>
            </a:r>
            <a:r>
              <a:rPr lang="en-AU" baseline="0" dirty="0" smtClean="0">
                <a:solidFill>
                  <a:schemeClr val="tx1"/>
                </a:solidFill>
              </a:rPr>
              <a:t>.</a:t>
            </a:r>
            <a:endParaRPr lang="en-AU" dirty="0" smtClean="0"/>
          </a:p>
          <a:p>
            <a:pPr marL="0" indent="0">
              <a:buFont typeface="Arial" panose="020B0604020202020204" pitchFamily="34" charset="0"/>
              <a:buNone/>
            </a:pPr>
            <a:endParaRPr lang="en-US" kern="1200" dirty="0" smtClean="0">
              <a:solidFill>
                <a:schemeClr val="tx1"/>
              </a:solidFill>
              <a:effectLst/>
            </a:endParaRPr>
          </a:p>
          <a:p>
            <a:pPr marL="0" indent="0">
              <a:buFont typeface="Arial" panose="020B0604020202020204" pitchFamily="34" charset="0"/>
              <a:buNone/>
            </a:pPr>
            <a:r>
              <a:rPr lang="en-US" kern="1200" dirty="0" smtClean="0">
                <a:solidFill>
                  <a:schemeClr val="tx1"/>
                </a:solidFill>
                <a:effectLst/>
              </a:rPr>
              <a:t>To address these</a:t>
            </a:r>
            <a:r>
              <a:rPr lang="en-US" kern="1200" baseline="0" dirty="0" smtClean="0">
                <a:solidFill>
                  <a:schemeClr val="tx1"/>
                </a:solidFill>
                <a:effectLst/>
              </a:rPr>
              <a:t> ideas, s</a:t>
            </a:r>
            <a:r>
              <a:rPr lang="en-US" kern="1200" dirty="0" smtClean="0">
                <a:solidFill>
                  <a:schemeClr val="tx1"/>
                </a:solidFill>
                <a:effectLst/>
              </a:rPr>
              <a:t>tudents could consider the representation of discovery from different perspectives:</a:t>
            </a:r>
            <a:endParaRPr lang="en-AU" kern="1200" dirty="0" smtClean="0">
              <a:solidFill>
                <a:schemeClr val="tx1"/>
              </a:solidFill>
              <a:effectLst/>
            </a:endParaRPr>
          </a:p>
          <a:p>
            <a:pPr marL="171450" lvl="0" indent="-171450">
              <a:buFont typeface="Arial" panose="020B0604020202020204" pitchFamily="34" charset="0"/>
              <a:buChar char="•"/>
            </a:pPr>
            <a:r>
              <a:rPr lang="en-US" kern="1200" dirty="0" smtClean="0">
                <a:solidFill>
                  <a:schemeClr val="tx1"/>
                </a:solidFill>
                <a:effectLst/>
              </a:rPr>
              <a:t>the composer’s time and cultural context</a:t>
            </a:r>
            <a:endParaRPr lang="en-AU" kern="1200" dirty="0" smtClean="0">
              <a:solidFill>
                <a:schemeClr val="tx1"/>
              </a:solidFill>
              <a:effectLst/>
            </a:endParaRPr>
          </a:p>
          <a:p>
            <a:pPr marL="171450" indent="-171450">
              <a:buFont typeface="Arial" panose="020B0604020202020204" pitchFamily="34" charset="0"/>
              <a:buChar char="•"/>
            </a:pPr>
            <a:r>
              <a:rPr lang="en-US" kern="1200" dirty="0" smtClean="0">
                <a:solidFill>
                  <a:schemeClr val="tx1"/>
                </a:solidFill>
                <a:effectLst/>
              </a:rPr>
              <a:t>the period, personal and social situation and cultural context of those responding to the text dealing with discovery.</a:t>
            </a: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endParaRPr lang="en-AU" baseline="0" dirty="0" smtClean="0"/>
          </a:p>
        </p:txBody>
      </p:sp>
      <p:sp>
        <p:nvSpPr>
          <p:cNvPr id="4" name="Slide Number Placeholder 3"/>
          <p:cNvSpPr>
            <a:spLocks noGrp="1"/>
          </p:cNvSpPr>
          <p:nvPr>
            <p:ph type="sldNum" sz="quarter" idx="10"/>
          </p:nvPr>
        </p:nvSpPr>
        <p:spPr/>
        <p:txBody>
          <a:bodyPr/>
          <a:lstStyle/>
          <a:p>
            <a:fld id="{3D3DD912-BBEC-4204-92C6-3C915CBA0B01}" type="slidenum">
              <a:rPr lang="en-AU" smtClean="0"/>
              <a:t>7</a:t>
            </a:fld>
            <a:endParaRPr lang="en-AU"/>
          </a:p>
        </p:txBody>
      </p:sp>
    </p:spTree>
    <p:extLst>
      <p:ext uri="{BB962C8B-B14F-4D97-AF65-F5344CB8AC3E}">
        <p14:creationId xmlns:p14="http://schemas.microsoft.com/office/powerpoint/2010/main" val="2186819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646040" cy="1984530"/>
          </a:xfrm>
        </p:spPr>
      </p:sp>
      <p:sp>
        <p:nvSpPr>
          <p:cNvPr id="3" name="Notes Placeholder 2"/>
          <p:cNvSpPr>
            <a:spLocks noGrp="1"/>
          </p:cNvSpPr>
          <p:nvPr>
            <p:ph type="body" idx="1"/>
          </p:nvPr>
        </p:nvSpPr>
        <p:spPr>
          <a:xfrm>
            <a:off x="404664" y="2771800"/>
            <a:ext cx="6120680" cy="4114800"/>
          </a:xfrm>
        </p:spPr>
        <p:txBody>
          <a:bodyPr/>
          <a:lstStyle/>
          <a:p>
            <a:r>
              <a:rPr lang="en-US" kern="1200" dirty="0" smtClean="0">
                <a:solidFill>
                  <a:schemeClr val="tx1"/>
                </a:solidFill>
                <a:effectLst/>
              </a:rPr>
              <a:t>Good to see some abstract nouns here. </a:t>
            </a:r>
          </a:p>
          <a:p>
            <a:r>
              <a:rPr lang="en-US" kern="1200" dirty="0" smtClean="0">
                <a:solidFill>
                  <a:schemeClr val="tx1"/>
                </a:solidFill>
                <a:effectLst/>
              </a:rPr>
              <a:t>This first</a:t>
            </a:r>
            <a:r>
              <a:rPr lang="en-US" kern="1200" baseline="0" dirty="0" smtClean="0">
                <a:solidFill>
                  <a:schemeClr val="tx1"/>
                </a:solidFill>
                <a:effectLst/>
              </a:rPr>
              <a:t> sentence</a:t>
            </a:r>
            <a:r>
              <a:rPr lang="en-US" kern="1200" dirty="0" smtClean="0">
                <a:solidFill>
                  <a:schemeClr val="tx1"/>
                </a:solidFill>
                <a:effectLst/>
              </a:rPr>
              <a:t> seems to invite a critical reading of the assumptions underlying our understanding of the concept of discovery which is the heart of the Area of Study. But the assumptions referred to are</a:t>
            </a:r>
            <a:r>
              <a:rPr lang="en-US" kern="1200" baseline="0" dirty="0" smtClean="0">
                <a:solidFill>
                  <a:schemeClr val="tx1"/>
                </a:solidFill>
                <a:effectLst/>
              </a:rPr>
              <a:t> </a:t>
            </a:r>
            <a:r>
              <a:rPr lang="en-US" kern="1200" dirty="0" smtClean="0">
                <a:solidFill>
                  <a:schemeClr val="tx1"/>
                </a:solidFill>
                <a:effectLst/>
              </a:rPr>
              <a:t>about “aspects of human experience”, not about </a:t>
            </a:r>
            <a:r>
              <a:rPr lang="en-US" b="1" i="1" kern="1200" dirty="0" smtClean="0">
                <a:solidFill>
                  <a:schemeClr val="tx1"/>
                </a:solidFill>
                <a:effectLst/>
              </a:rPr>
              <a:t>the nature of </a:t>
            </a:r>
            <a:r>
              <a:rPr lang="en-US" kern="1200" dirty="0" smtClean="0">
                <a:solidFill>
                  <a:schemeClr val="tx1"/>
                </a:solidFill>
                <a:effectLst/>
              </a:rPr>
              <a:t>discovery, how </a:t>
            </a:r>
            <a:r>
              <a:rPr lang="en-US" b="1" i="1" kern="1200" dirty="0" smtClean="0">
                <a:solidFill>
                  <a:schemeClr val="tx1"/>
                </a:solidFill>
                <a:effectLst/>
              </a:rPr>
              <a:t>discovery as a concept affects the way we see the world … </a:t>
            </a:r>
            <a:r>
              <a:rPr lang="en-US" kern="1200" dirty="0" smtClean="0">
                <a:solidFill>
                  <a:schemeClr val="tx1"/>
                </a:solidFill>
                <a:effectLst/>
              </a:rPr>
              <a:t>and then the rubric goes back to “discoveries”.  Students will need to take care to ensure that they move their arguments from the experience of discovery as a</a:t>
            </a:r>
            <a:r>
              <a:rPr lang="en-US" kern="1200" baseline="0" dirty="0" smtClean="0">
                <a:solidFill>
                  <a:schemeClr val="tx1"/>
                </a:solidFill>
                <a:effectLst/>
              </a:rPr>
              <a:t> particular event or as a generalisation </a:t>
            </a:r>
            <a:r>
              <a:rPr lang="en-US" kern="1200" dirty="0" smtClean="0">
                <a:solidFill>
                  <a:schemeClr val="tx1"/>
                </a:solidFill>
                <a:effectLst/>
              </a:rPr>
              <a:t>to address the issues at the heart of an Area of Study,</a:t>
            </a:r>
            <a:r>
              <a:rPr lang="en-US" kern="1200" baseline="0" dirty="0" smtClean="0">
                <a:solidFill>
                  <a:schemeClr val="tx1"/>
                </a:solidFill>
                <a:effectLst/>
              </a:rPr>
              <a:t> our understanding of discovery as a concept.</a:t>
            </a:r>
            <a:endParaRPr lang="en-US" kern="1200" dirty="0" smtClean="0">
              <a:solidFill>
                <a:schemeClr val="tx1"/>
              </a:solidFill>
              <a:effectLst/>
            </a:endParaRPr>
          </a:p>
          <a:p>
            <a:endParaRPr lang="en-US" kern="1200"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rPr>
              <a:t>This next</a:t>
            </a:r>
            <a:r>
              <a:rPr lang="en-US" kern="1200" baseline="0" dirty="0" smtClean="0">
                <a:solidFill>
                  <a:schemeClr val="tx1"/>
                </a:solidFill>
                <a:effectLst/>
              </a:rPr>
              <a:t> sentence </a:t>
            </a:r>
            <a:r>
              <a:rPr lang="en-US" kern="1200" dirty="0" smtClean="0">
                <a:solidFill>
                  <a:schemeClr val="tx1"/>
                </a:solidFill>
                <a:effectLst/>
              </a:rPr>
              <a:t>provide more examples of discovery. The focus is on the responder making discoveries, even if the composer shapes the experience to a degree. But students need to be reminded that composers can make discoveries through the process of composing – discoveries of an emotional or intellectual nature, discoveries about themselves or the world they live in. </a:t>
            </a:r>
          </a:p>
          <a:p>
            <a:endParaRPr lang="en-AU" kern="1200" dirty="0" smtClean="0">
              <a:solidFill>
                <a:schemeClr val="tx1"/>
              </a:solidFill>
              <a:effectLst/>
            </a:endParaRPr>
          </a:p>
          <a:p>
            <a:r>
              <a:rPr lang="en-US" kern="1200" dirty="0" smtClean="0">
                <a:solidFill>
                  <a:schemeClr val="tx1"/>
                </a:solidFill>
                <a:effectLst/>
              </a:rPr>
              <a:t>Students are then asked to “synthesise perspectives”</a:t>
            </a:r>
            <a:r>
              <a:rPr lang="en-US" kern="1200" baseline="0" dirty="0" smtClean="0">
                <a:solidFill>
                  <a:schemeClr val="tx1"/>
                </a:solidFill>
                <a:effectLst/>
              </a:rPr>
              <a:t> – but perspectives on what? In this theme position in the sentence one would expect this to be referring back to something. The closest noun is “discoveries” but surely the Area of Study asks them to synthesise perspectives on assumptions and beliefs which go into our understanding of the concept. To prepare our students adequately to address an Area of Study</a:t>
            </a:r>
            <a:r>
              <a:rPr lang="en-US" kern="1200" dirty="0" smtClean="0">
                <a:solidFill>
                  <a:schemeClr val="tx1"/>
                </a:solidFill>
                <a:effectLst/>
              </a:rPr>
              <a:t> we need to assume that these perspectives are on the concept and not on the discoveries themselves. This judgement</a:t>
            </a:r>
            <a:r>
              <a:rPr lang="en-US" kern="1200" baseline="0" dirty="0" smtClean="0">
                <a:solidFill>
                  <a:schemeClr val="tx1"/>
                </a:solidFill>
                <a:effectLst/>
              </a:rPr>
              <a:t> is borne out in the</a:t>
            </a:r>
            <a:r>
              <a:rPr lang="en-US" kern="1200" dirty="0" smtClean="0">
                <a:solidFill>
                  <a:schemeClr val="tx1"/>
                </a:solidFill>
                <a:effectLst/>
              </a:rPr>
              <a:t> next section of the rubric.</a:t>
            </a:r>
            <a:endParaRPr lang="en-AU" kern="1200" dirty="0" smtClean="0">
              <a:solidFill>
                <a:schemeClr val="tx1"/>
              </a:solidFill>
              <a:effectLst/>
            </a:endParaRPr>
          </a:p>
          <a:p>
            <a:endParaRPr lang="en-AU" dirty="0"/>
          </a:p>
        </p:txBody>
      </p:sp>
      <p:sp>
        <p:nvSpPr>
          <p:cNvPr id="4" name="Slide Number Placeholder 3"/>
          <p:cNvSpPr>
            <a:spLocks noGrp="1"/>
          </p:cNvSpPr>
          <p:nvPr>
            <p:ph type="sldNum" sz="quarter" idx="10"/>
          </p:nvPr>
        </p:nvSpPr>
        <p:spPr/>
        <p:txBody>
          <a:bodyPr/>
          <a:lstStyle/>
          <a:p>
            <a:fld id="{3D3DD912-BBEC-4204-92C6-3C915CBA0B01}" type="slidenum">
              <a:rPr lang="en-AU" smtClean="0"/>
              <a:t>8</a:t>
            </a:fld>
            <a:endParaRPr lang="en-AU"/>
          </a:p>
        </p:txBody>
      </p:sp>
    </p:spTree>
    <p:extLst>
      <p:ext uri="{BB962C8B-B14F-4D97-AF65-F5344CB8AC3E}">
        <p14:creationId xmlns:p14="http://schemas.microsoft.com/office/powerpoint/2010/main" val="2770703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86200" cy="3064650"/>
          </a:xfrm>
        </p:spPr>
      </p:sp>
      <p:sp>
        <p:nvSpPr>
          <p:cNvPr id="3" name="Notes Placeholder 2"/>
          <p:cNvSpPr>
            <a:spLocks noGrp="1"/>
          </p:cNvSpPr>
          <p:nvPr>
            <p:ph type="body" idx="1"/>
          </p:nvPr>
        </p:nvSpPr>
        <p:spPr>
          <a:xfrm>
            <a:off x="764704" y="3923928"/>
            <a:ext cx="5486400"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rPr>
              <a:t>This section begins with the student experience, their actual experience and their experience</a:t>
            </a:r>
            <a:r>
              <a:rPr lang="en-US" kern="1200" baseline="0" dirty="0" smtClean="0">
                <a:solidFill>
                  <a:schemeClr val="tx1"/>
                </a:solidFill>
                <a:effectLst/>
              </a:rPr>
              <a:t> of discovery in their responding to and composing texts. They are asked to interrogate assumptions underlying representations of discovery and examine how these representation are shaped by language and form</a:t>
            </a:r>
            <a:r>
              <a:rPr lang="en-US" kern="1200" dirty="0" smtClean="0">
                <a:solidFill>
                  <a:schemeClr val="tx1"/>
                </a:solidFill>
                <a:effectLst/>
              </a:rPr>
              <a:t> and the last dot point brings us to students’ reflecting on how their work in the Area</a:t>
            </a:r>
            <a:r>
              <a:rPr lang="en-US" kern="1200" baseline="0" dirty="0" smtClean="0">
                <a:solidFill>
                  <a:schemeClr val="tx1"/>
                </a:solidFill>
                <a:effectLst/>
              </a:rPr>
              <a:t> of Study, on representations of concept of discovery, helps them understand themselves and their world. This last section of the rubric is the best advice on how to address the concept of discovery by outlining what students need to do.</a:t>
            </a:r>
          </a:p>
          <a:p>
            <a:pPr marL="0" marR="0" indent="0" algn="l" defTabSz="914400" rtl="0" eaLnBrk="1" fontAlgn="auto" latinLnBrk="0" hangingPunct="1">
              <a:lnSpc>
                <a:spcPct val="100000"/>
              </a:lnSpc>
              <a:spcBef>
                <a:spcPts val="0"/>
              </a:spcBef>
              <a:spcAft>
                <a:spcPts val="0"/>
              </a:spcAft>
              <a:buClrTx/>
              <a:buSzTx/>
              <a:buFontTx/>
              <a:buNone/>
              <a:tabLst/>
              <a:defRPr/>
            </a:pPr>
            <a:endParaRPr lang="en-US" kern="1200" baseline="0"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kern="1200" baseline="0" dirty="0" smtClean="0">
                <a:solidFill>
                  <a:schemeClr val="tx1"/>
                </a:solidFill>
                <a:effectLst/>
              </a:rPr>
              <a:t>This is a very long rubric, one that offers many opportunities for examination questions – and we all know from experience of past examinations that many have grown directly out of the rubric. I would caution teachers about this practice as, from this analysis it is evident that sections of this rubric do not necessarily go to the heart of the learning required for an Area of Study.</a:t>
            </a:r>
            <a:endParaRPr lang="en-US" kern="1200"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kern="1200" dirty="0" smtClean="0">
              <a:solidFill>
                <a:schemeClr val="tx1"/>
              </a:solidFill>
              <a:effectLst/>
            </a:endParaRPr>
          </a:p>
          <a:p>
            <a:endParaRPr lang="en-AU" dirty="0"/>
          </a:p>
        </p:txBody>
      </p:sp>
      <p:sp>
        <p:nvSpPr>
          <p:cNvPr id="4" name="Slide Number Placeholder 3"/>
          <p:cNvSpPr>
            <a:spLocks noGrp="1"/>
          </p:cNvSpPr>
          <p:nvPr>
            <p:ph type="sldNum" sz="quarter" idx="10"/>
          </p:nvPr>
        </p:nvSpPr>
        <p:spPr/>
        <p:txBody>
          <a:bodyPr/>
          <a:lstStyle/>
          <a:p>
            <a:fld id="{3D3DD912-BBEC-4204-92C6-3C915CBA0B01}" type="slidenum">
              <a:rPr lang="en-AU" smtClean="0"/>
              <a:t>9</a:t>
            </a:fld>
            <a:endParaRPr lang="en-AU"/>
          </a:p>
        </p:txBody>
      </p:sp>
    </p:spTree>
    <p:extLst>
      <p:ext uri="{BB962C8B-B14F-4D97-AF65-F5344CB8AC3E}">
        <p14:creationId xmlns:p14="http://schemas.microsoft.com/office/powerpoint/2010/main" val="1806490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gif"/><Relationship Id="rId4" Type="http://schemas.openxmlformats.org/officeDocument/2006/relationships/image" Target="../media/image3.gif"/><Relationship Id="rId1" Type="http://schemas.openxmlformats.org/officeDocument/2006/relationships/slideMaster" Target="../slideMasters/slideMaster1.xml"/><Relationship Id="rId2" Type="http://schemas.openxmlformats.org/officeDocument/2006/relationships/image" Target="../media/image5.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g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bg1">
              <a:lumMod val="75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467544" y="1916832"/>
            <a:ext cx="8208912" cy="4104456"/>
          </a:xfrm>
        </p:spPr>
        <p:txBody>
          <a:bodyPr/>
          <a:lstStyle>
            <a:lvl1pPr marL="0" indent="0" algn="ctr">
              <a:buNone/>
              <a:defRPr sz="5400" b="1" cap="none" spc="250" baseline="0">
                <a:solidFill>
                  <a:schemeClr val="tx2"/>
                </a:solidFill>
                <a:latin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7" name="Straight Connector 6"/>
          <p:cNvSpPr>
            <a:spLocks noChangeShapeType="1"/>
          </p:cNvSpPr>
          <p:nvPr/>
        </p:nvSpPr>
        <p:spPr bwMode="auto">
          <a:xfrm>
            <a:off x="251520" y="1556792"/>
            <a:ext cx="874008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260648"/>
            <a:ext cx="8833104" cy="6438856"/>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562" y="260648"/>
            <a:ext cx="1135380" cy="922020"/>
          </a:xfrm>
          <a:prstGeom prst="rect">
            <a:avLst/>
          </a:prstGeom>
        </p:spPr>
      </p:pic>
      <p:sp>
        <p:nvSpPr>
          <p:cNvPr id="8" name="Title 7"/>
          <p:cNvSpPr>
            <a:spLocks noGrp="1"/>
          </p:cNvSpPr>
          <p:nvPr>
            <p:ph type="ctrTitle"/>
          </p:nvPr>
        </p:nvSpPr>
        <p:spPr>
          <a:xfrm>
            <a:off x="1282342" y="254869"/>
            <a:ext cx="7553963" cy="933577"/>
          </a:xfrm>
          <a:solidFill>
            <a:schemeClr val="bg1"/>
          </a:solidFill>
          <a:ln>
            <a:noFill/>
          </a:ln>
        </p:spPr>
        <p:txBody>
          <a:bodyPr anchor="b"/>
          <a:lstStyle>
            <a:lvl1pPr>
              <a:defRPr sz="4200">
                <a:solidFill>
                  <a:srgbClr val="C00000"/>
                </a:solidFill>
              </a:defRPr>
            </a:lvl1pPr>
          </a:lstStyle>
          <a:p>
            <a:r>
              <a:rPr kumimoji="0" lang="en-US" dirty="0" smtClean="0"/>
              <a:t>Click to edit Master title style</a:t>
            </a:r>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5791200" y="6404984"/>
            <a:ext cx="3044952" cy="365760"/>
          </a:xfrm>
          <a:prstGeom prst="rect">
            <a:avLst/>
          </a:prstGeom>
        </p:spPr>
        <p:txBody>
          <a:bodyPr/>
          <a:lstStyle/>
          <a:p>
            <a:fld id="{F1652F93-9758-4B19-921D-6C6C396F6101}" type="datetimeFigureOut">
              <a:rPr lang="en-AU" smtClean="0"/>
              <a:t>27/11/13</a:t>
            </a:fld>
            <a:endParaRPr lang="en-AU"/>
          </a:p>
        </p:txBody>
      </p:sp>
      <p:sp>
        <p:nvSpPr>
          <p:cNvPr id="5" name="Footer Placeholder 4"/>
          <p:cNvSpPr>
            <a:spLocks noGrp="1"/>
          </p:cNvSpPr>
          <p:nvPr>
            <p:ph type="ftr" sz="quarter" idx="11"/>
          </p:nvPr>
        </p:nvSpPr>
        <p:spPr>
          <a:xfrm>
            <a:off x="304800" y="6410848"/>
            <a:ext cx="3581400" cy="365760"/>
          </a:xfrm>
          <a:prstGeom prst="rect">
            <a:avLst/>
          </a:prstGeom>
        </p:spPr>
        <p:txBody>
          <a:bodyPr/>
          <a:lstStyle/>
          <a:p>
            <a:endParaRPr lang="en-AU"/>
          </a:p>
        </p:txBody>
      </p:sp>
      <p:sp>
        <p:nvSpPr>
          <p:cNvPr id="6" name="Slide Number Placeholder 5"/>
          <p:cNvSpPr>
            <a:spLocks noGrp="1"/>
          </p:cNvSpPr>
          <p:nvPr>
            <p:ph type="sldNum" sz="quarter" idx="12"/>
          </p:nvPr>
        </p:nvSpPr>
        <p:spPr>
          <a:xfrm>
            <a:off x="4343400" y="1040174"/>
            <a:ext cx="457200" cy="441325"/>
          </a:xfrm>
          <a:prstGeom prst="rect">
            <a:avLst/>
          </a:prstGeom>
        </p:spPr>
        <p:txBody>
          <a:bodyPr/>
          <a:lstStyle/>
          <a:p>
            <a:fld id="{D62D820C-2DEB-4EAC-A537-22105C8510EB}"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a:prstGeom prst="rect">
            <a:avLst/>
          </a:prstGeom>
        </p:spPr>
        <p:txBody>
          <a:bodyPr/>
          <a:lstStyle/>
          <a:p>
            <a:fld id="{D62D820C-2DEB-4EAC-A537-22105C8510EB}" type="slidenum">
              <a:rPr lang="en-AU" smtClean="0"/>
              <a:t>‹#›</a:t>
            </a:fld>
            <a:endParaRPr lang="en-AU"/>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5791200" y="6404984"/>
            <a:ext cx="3044952" cy="365760"/>
          </a:xfrm>
          <a:prstGeom prst="rect">
            <a:avLst/>
          </a:prstGeom>
        </p:spPr>
        <p:txBody>
          <a:bodyPr/>
          <a:lstStyle/>
          <a:p>
            <a:fld id="{F1652F93-9758-4B19-921D-6C6C396F6101}" type="datetimeFigureOut">
              <a:rPr lang="en-AU" smtClean="0"/>
              <a:t>27/11/13</a:t>
            </a:fld>
            <a:endParaRPr lang="en-AU"/>
          </a:p>
        </p:txBody>
      </p:sp>
      <p:sp>
        <p:nvSpPr>
          <p:cNvPr id="5" name="Footer Placeholder 4"/>
          <p:cNvSpPr>
            <a:spLocks noGrp="1"/>
          </p:cNvSpPr>
          <p:nvPr>
            <p:ph type="ftr" sz="quarter" idx="11"/>
          </p:nvPr>
        </p:nvSpPr>
        <p:spPr>
          <a:xfrm>
            <a:off x="304800" y="6410848"/>
            <a:ext cx="3581400" cy="365760"/>
          </a:xfrm>
          <a:prstGeom prst="rect">
            <a:avLst/>
          </a:prstGeom>
        </p:spPr>
        <p:txBody>
          <a:bodyPr/>
          <a:lstStyle/>
          <a:p>
            <a:endParaRPr lang="en-AU"/>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719263"/>
            <a:ext cx="8229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4000500"/>
            <a:ext cx="8229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5"/>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en-AU" altLang="en-US"/>
          </a:p>
        </p:txBody>
      </p:sp>
      <p:sp>
        <p:nvSpPr>
          <p:cNvPr id="6" name="Rectangle 6"/>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AU" altLang="en-US"/>
          </a:p>
        </p:txBody>
      </p:sp>
      <p:sp>
        <p:nvSpPr>
          <p:cNvPr id="7" name="Rectangle 7"/>
          <p:cNvSpPr>
            <a:spLocks noGrp="1" noChangeArrowheads="1"/>
          </p:cNvSpPr>
          <p:nvPr>
            <p:ph type="sldNum" sz="quarter" idx="12"/>
          </p:nvPr>
        </p:nvSpPr>
        <p:spPr>
          <a:xfrm>
            <a:off x="6553200" y="6248400"/>
            <a:ext cx="2133600" cy="457200"/>
          </a:xfrm>
          <a:prstGeom prst="rect">
            <a:avLst/>
          </a:prstGeom>
          <a:ln/>
        </p:spPr>
        <p:txBody>
          <a:bodyPr/>
          <a:lstStyle>
            <a:lvl1pPr>
              <a:defRPr/>
            </a:lvl1pPr>
          </a:lstStyle>
          <a:p>
            <a:pPr>
              <a:defRPr/>
            </a:pPr>
            <a:fld id="{91FD7CED-A12D-48DC-B206-4B67103845E4}" type="slidenum">
              <a:rPr lang="en-AU" altLang="en-US"/>
              <a:pPr>
                <a:defRPr/>
              </a:pPr>
              <a:t>‹#›</a:t>
            </a:fld>
            <a:endParaRPr lang="en-AU" altLang="en-US"/>
          </a:p>
        </p:txBody>
      </p:sp>
    </p:spTree>
    <p:extLst>
      <p:ext uri="{BB962C8B-B14F-4D97-AF65-F5344CB8AC3E}">
        <p14:creationId xmlns:p14="http://schemas.microsoft.com/office/powerpoint/2010/main" val="2468902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01752" y="1527048"/>
            <a:ext cx="8503920" cy="4572000"/>
          </a:xfrm>
        </p:spPr>
        <p:txBody>
          <a:bodyPr/>
          <a:lstStyle>
            <a:lvl1pPr marL="457200" indent="-457200">
              <a:buFontTx/>
              <a:buBlip>
                <a:blip r:embed="rId2"/>
              </a:buBlip>
              <a:defRPr/>
            </a:lvl1pPr>
            <a:lvl2pPr marL="548640" indent="-274320">
              <a:buSzPct val="60000"/>
              <a:buFontTx/>
              <a:buBlip>
                <a:blip r:embed="rId3"/>
              </a:buBlip>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4296" y="327955"/>
            <a:ext cx="1008112" cy="818668"/>
          </a:xfrm>
          <a:prstGeom prst="rect">
            <a:avLst/>
          </a:prstGeom>
        </p:spPr>
      </p:pic>
      <p:sp>
        <p:nvSpPr>
          <p:cNvPr id="2" name="Title 1"/>
          <p:cNvSpPr>
            <a:spLocks noGrp="1"/>
          </p:cNvSpPr>
          <p:nvPr>
            <p:ph type="title"/>
          </p:nvPr>
        </p:nvSpPr>
        <p:spPr>
          <a:xfrm>
            <a:off x="1282408" y="276279"/>
            <a:ext cx="7374958" cy="922020"/>
          </a:xfrm>
          <a:ln w="12700">
            <a:noFill/>
          </a:ln>
        </p:spPr>
        <p:txBody>
          <a:bodyPr/>
          <a:lstStyle>
            <a:lvl1pPr>
              <a:defRPr>
                <a:solidFill>
                  <a:srgbClr val="C00000"/>
                </a:solidFill>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991" y="180727"/>
            <a:ext cx="1086641" cy="88244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a:xfrm>
            <a:off x="304800" y="6410848"/>
            <a:ext cx="3581400" cy="365760"/>
          </a:xfrm>
          <a:prstGeom prst="rect">
            <a:avLst/>
          </a:prstGeom>
        </p:spPr>
        <p:txBody>
          <a:bodyPr/>
          <a:lstStyle/>
          <a:p>
            <a:endParaRPr lang="en-AU"/>
          </a:p>
        </p:txBody>
      </p:sp>
      <p:sp>
        <p:nvSpPr>
          <p:cNvPr id="4" name="Date Placeholder 3"/>
          <p:cNvSpPr>
            <a:spLocks noGrp="1"/>
          </p:cNvSpPr>
          <p:nvPr>
            <p:ph type="dt" sz="half" idx="10"/>
          </p:nvPr>
        </p:nvSpPr>
        <p:spPr>
          <a:xfrm>
            <a:off x="5791200" y="6404984"/>
            <a:ext cx="3044952" cy="365760"/>
          </a:xfrm>
          <a:prstGeom prst="rect">
            <a:avLst/>
          </a:prstGeom>
        </p:spPr>
        <p:txBody>
          <a:bodyPr/>
          <a:lstStyle/>
          <a:p>
            <a:fld id="{F1652F93-9758-4B19-921D-6C6C396F6101}" type="datetimeFigureOut">
              <a:rPr lang="en-AU" smtClean="0"/>
              <a:t>27/11/13</a:t>
            </a:fld>
            <a:endParaRPr lang="en-AU"/>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a:prstGeom prst="rect">
            <a:avLst/>
          </a:prstGeom>
        </p:spPr>
        <p:txBody>
          <a:bodyPr/>
          <a:lstStyle>
            <a:lvl1pPr>
              <a:defRPr>
                <a:solidFill>
                  <a:schemeClr val="accent3">
                    <a:shade val="75000"/>
                  </a:schemeClr>
                </a:solidFill>
              </a:defRPr>
            </a:lvl1pPr>
          </a:lstStyle>
          <a:p>
            <a:fld id="{D62D820C-2DEB-4EAC-A537-22105C8510EB}" type="slidenum">
              <a:rPr lang="en-AU" smtClean="0"/>
              <a:t>‹#›</a:t>
            </a:fld>
            <a:endParaRPr lang="en-AU"/>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a:prstGeom prst="rect">
            <a:avLst/>
          </a:prstGeom>
        </p:spPr>
        <p:txBody>
          <a:bodyPr/>
          <a:lstStyle/>
          <a:p>
            <a:fld id="{F1652F93-9758-4B19-921D-6C6C396F6101}" type="datetimeFigureOut">
              <a:rPr lang="en-AU" smtClean="0"/>
              <a:t>27/11/13</a:t>
            </a:fld>
            <a:endParaRPr lang="en-AU"/>
          </a:p>
        </p:txBody>
      </p:sp>
      <p:sp>
        <p:nvSpPr>
          <p:cNvPr id="6" name="Footer Placeholder 5"/>
          <p:cNvSpPr>
            <a:spLocks noGrp="1"/>
          </p:cNvSpPr>
          <p:nvPr>
            <p:ph type="ftr" sz="quarter" idx="11"/>
          </p:nvPr>
        </p:nvSpPr>
        <p:spPr>
          <a:xfrm>
            <a:off x="304800" y="6410848"/>
            <a:ext cx="3581400" cy="365760"/>
          </a:xfrm>
          <a:prstGeom prst="rect">
            <a:avLst/>
          </a:prstGeom>
        </p:spPr>
        <p:txBody>
          <a:bodyPr/>
          <a:lstStyle/>
          <a:p>
            <a:endParaRPr lang="en-AU"/>
          </a:p>
        </p:txBody>
      </p:sp>
      <p:sp>
        <p:nvSpPr>
          <p:cNvPr id="7" name="Slide Number Placeholder 6"/>
          <p:cNvSpPr>
            <a:spLocks noGrp="1"/>
          </p:cNvSpPr>
          <p:nvPr>
            <p:ph type="sldNum" sz="quarter" idx="12"/>
          </p:nvPr>
        </p:nvSpPr>
        <p:spPr>
          <a:xfrm>
            <a:off x="4343400" y="1040174"/>
            <a:ext cx="457200" cy="441325"/>
          </a:xfrm>
          <a:prstGeom prst="rect">
            <a:avLst/>
          </a:prstGeom>
        </p:spPr>
        <p:txBody>
          <a:bodyPr/>
          <a:lstStyle/>
          <a:p>
            <a:fld id="{D62D820C-2DEB-4EAC-A537-22105C8510EB}" type="slidenum">
              <a:rPr lang="en-AU" smtClean="0"/>
              <a:t>‹#›</a:t>
            </a:fld>
            <a:endParaRPr lang="en-AU"/>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a:xfrm>
            <a:off x="5791200" y="6404984"/>
            <a:ext cx="3044952" cy="365760"/>
          </a:xfrm>
          <a:prstGeom prst="rect">
            <a:avLst/>
          </a:prstGeom>
        </p:spPr>
        <p:txBody>
          <a:bodyPr/>
          <a:lstStyle/>
          <a:p>
            <a:fld id="{F1652F93-9758-4B19-921D-6C6C396F6101}" type="datetimeFigureOut">
              <a:rPr lang="en-AU" smtClean="0"/>
              <a:t>27/11/13</a:t>
            </a:fld>
            <a:endParaRPr lang="en-AU"/>
          </a:p>
        </p:txBody>
      </p:sp>
      <p:sp>
        <p:nvSpPr>
          <p:cNvPr id="8" name="Footer Placeholder 7"/>
          <p:cNvSpPr>
            <a:spLocks noGrp="1"/>
          </p:cNvSpPr>
          <p:nvPr>
            <p:ph type="ftr" sz="quarter" idx="11"/>
          </p:nvPr>
        </p:nvSpPr>
        <p:spPr>
          <a:xfrm>
            <a:off x="304800" y="6409944"/>
            <a:ext cx="3581400" cy="365760"/>
          </a:xfrm>
          <a:prstGeom prst="rect">
            <a:avLst/>
          </a:prstGeom>
        </p:spPr>
        <p:txBody>
          <a:bodyPr/>
          <a:lstStyle/>
          <a:p>
            <a:endParaRPr lang="en-AU"/>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a:prstGeom prst="rect">
            <a:avLst/>
          </a:prstGeom>
        </p:spPr>
        <p:txBody>
          <a:bodyPr/>
          <a:lstStyle>
            <a:lvl1pPr algn="ctr">
              <a:defRPr/>
            </a:lvl1pPr>
          </a:lstStyle>
          <a:p>
            <a:fld id="{D62D820C-2DEB-4EAC-A537-22105C8510EB}" type="slidenum">
              <a:rPr lang="en-AU" smtClean="0"/>
              <a:t>‹#›</a:t>
            </a:fld>
            <a:endParaRPr lang="en-AU"/>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a:xfrm>
            <a:off x="5791200" y="6404984"/>
            <a:ext cx="3044952" cy="365760"/>
          </a:xfrm>
          <a:prstGeom prst="rect">
            <a:avLst/>
          </a:prstGeom>
        </p:spPr>
        <p:txBody>
          <a:bodyPr/>
          <a:lstStyle/>
          <a:p>
            <a:fld id="{F1652F93-9758-4B19-921D-6C6C396F6101}" type="datetimeFigureOut">
              <a:rPr lang="en-AU" smtClean="0"/>
              <a:t>27/11/13</a:t>
            </a:fld>
            <a:endParaRPr lang="en-AU"/>
          </a:p>
        </p:txBody>
      </p:sp>
      <p:sp>
        <p:nvSpPr>
          <p:cNvPr id="3" name="Footer Placeholder 2"/>
          <p:cNvSpPr>
            <a:spLocks noGrp="1"/>
          </p:cNvSpPr>
          <p:nvPr>
            <p:ph type="ftr" sz="quarter" idx="11"/>
          </p:nvPr>
        </p:nvSpPr>
        <p:spPr>
          <a:xfrm>
            <a:off x="304800" y="6410848"/>
            <a:ext cx="3581400" cy="365760"/>
          </a:xfrm>
          <a:prstGeom prst="rect">
            <a:avLst/>
          </a:prstGeom>
        </p:spPr>
        <p:txBody>
          <a:bodyPr/>
          <a:lstStyle/>
          <a:p>
            <a:endParaRPr lang="en-AU"/>
          </a:p>
        </p:txBody>
      </p:sp>
      <p:sp>
        <p:nvSpPr>
          <p:cNvPr id="4" name="Slide Number Placeholder 3"/>
          <p:cNvSpPr>
            <a:spLocks noGrp="1"/>
          </p:cNvSpPr>
          <p:nvPr>
            <p:ph type="sldNum" sz="quarter" idx="12"/>
          </p:nvPr>
        </p:nvSpPr>
        <p:spPr>
          <a:xfrm>
            <a:off x="4267200" y="6324600"/>
            <a:ext cx="609600" cy="441324"/>
          </a:xfrm>
          <a:prstGeom prst="rect">
            <a:avLst/>
          </a:prstGeom>
        </p:spPr>
        <p:txBody>
          <a:bodyPr/>
          <a:lstStyle>
            <a:lvl1pPr>
              <a:defRPr>
                <a:solidFill>
                  <a:srgbClr val="FFFFFF"/>
                </a:solidFill>
              </a:defRPr>
            </a:lvl1pPr>
          </a:lstStyle>
          <a:p>
            <a:fld id="{D62D820C-2DEB-4EAC-A537-22105C8510EB}"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a:prstGeom prst="rect">
            <a:avLst/>
          </a:prstGeom>
        </p:spPr>
        <p:txBody>
          <a:bodyPr/>
          <a:lstStyle>
            <a:lvl1pPr>
              <a:defRPr>
                <a:solidFill>
                  <a:schemeClr val="accent3">
                    <a:shade val="75000"/>
                  </a:schemeClr>
                </a:solidFill>
              </a:defRPr>
            </a:lvl1pPr>
          </a:lstStyle>
          <a:p>
            <a:fld id="{D62D820C-2DEB-4EAC-A537-22105C8510EB}" type="slidenum">
              <a:rPr lang="en-AU" smtClean="0"/>
              <a:t>‹#›</a:t>
            </a:fld>
            <a:endParaRPr lang="en-AU"/>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91200" y="6404984"/>
            <a:ext cx="3044952" cy="365760"/>
          </a:xfrm>
          <a:prstGeom prst="rect">
            <a:avLst/>
          </a:prstGeom>
        </p:spPr>
        <p:txBody>
          <a:bodyPr/>
          <a:lstStyle/>
          <a:p>
            <a:fld id="{F1652F93-9758-4B19-921D-6C6C396F6101}" type="datetimeFigureOut">
              <a:rPr lang="en-AU" smtClean="0"/>
              <a:t>27/11/13</a:t>
            </a:fld>
            <a:endParaRPr lang="en-AU"/>
          </a:p>
        </p:txBody>
      </p:sp>
      <p:sp>
        <p:nvSpPr>
          <p:cNvPr id="6" name="Footer Placeholder 5"/>
          <p:cNvSpPr>
            <a:spLocks noGrp="1"/>
          </p:cNvSpPr>
          <p:nvPr>
            <p:ph type="ftr" sz="quarter" idx="11"/>
          </p:nvPr>
        </p:nvSpPr>
        <p:spPr>
          <a:xfrm>
            <a:off x="301752" y="6410848"/>
            <a:ext cx="3383280" cy="365760"/>
          </a:xfrm>
          <a:prstGeom prst="rect">
            <a:avLst/>
          </a:prstGeom>
        </p:spPr>
        <p:txBody>
          <a:bodyPr/>
          <a:lstStyle/>
          <a:p>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a:prstGeom prst="rect">
            <a:avLst/>
          </a:prstGeom>
        </p:spPr>
        <p:txBody>
          <a:bodyPr/>
          <a:lstStyle/>
          <a:p>
            <a:fld id="{D62D820C-2DEB-4EAC-A537-22105C8510EB}" type="slidenum">
              <a:rPr lang="en-AU" smtClean="0"/>
              <a:t>‹#›</a:t>
            </a:fld>
            <a:endParaRPr lang="en-AU"/>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a:prstGeom prst="rect">
            <a:avLst/>
          </a:prstGeom>
        </p:spPr>
        <p:txBody>
          <a:bodyPr/>
          <a:lstStyle/>
          <a:p>
            <a:fld id="{F1652F93-9758-4B19-921D-6C6C396F6101}" type="datetimeFigureOut">
              <a:rPr lang="en-AU" smtClean="0"/>
              <a:t>27/11/13</a:t>
            </a:fld>
            <a:endParaRPr lang="en-AU"/>
          </a:p>
        </p:txBody>
      </p:sp>
      <p:sp>
        <p:nvSpPr>
          <p:cNvPr id="6" name="Footer Placeholder 5"/>
          <p:cNvSpPr>
            <a:spLocks noGrp="1"/>
          </p:cNvSpPr>
          <p:nvPr>
            <p:ph type="ftr" sz="quarter" idx="11"/>
          </p:nvPr>
        </p:nvSpPr>
        <p:spPr>
          <a:xfrm>
            <a:off x="301752" y="6410848"/>
            <a:ext cx="3584448" cy="365760"/>
          </a:xfrm>
          <a:prstGeom prst="rect">
            <a:avLst/>
          </a:prstGeom>
        </p:spPr>
        <p:txBody>
          <a:bodyPr/>
          <a:lstStyle/>
          <a:p>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jpeg"/><Relationship Id="rId15" Type="http://schemas.openxmlformats.org/officeDocument/2006/relationships/image" Target="../media/image3.gif"/><Relationship Id="rId16" Type="http://schemas.openxmlformats.org/officeDocument/2006/relationships/image" Target="../media/image4.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duotone>
              <a:schemeClr val="bg1">
                <a:shade val="65000"/>
                <a:satMod val="115000"/>
              </a:schemeClr>
              <a:schemeClr val="bg1">
                <a:tint val="85000"/>
              </a:schemeClr>
            </a:duotone>
          </a:blip>
          <a:srcRect/>
          <a:tile tx="0" ty="0" sx="65000" sy="65000" flip="none" algn="tl"/>
        </a:blip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bg1">
              <a:lumMod val="75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auto">
          <a:xfrm>
            <a:off x="152400" y="170710"/>
            <a:ext cx="8833104" cy="653184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12700" cap="flat" cmpd="dbl" algn="ctr">
            <a:solidFill>
              <a:srgbClr val="969696"/>
            </a:solidFill>
            <a:prstDash val="sysDash"/>
            <a:bevel/>
            <a:headEnd type="none" w="med" len="med"/>
            <a:tailEnd type="none" w="med" len="med"/>
          </a:ln>
          <a:effectLst/>
        </p:spPr>
        <p:txBody>
          <a:bodyPr vert="horz" wrap="none" lIns="91440" tIns="45720" rIns="91440" bIns="45720" anchor="ctr" compatLnSpc="1"/>
          <a:lstStyle/>
          <a:p>
            <a:endParaRPr kumimoji="0" lang="en-US"/>
          </a:p>
        </p:txBody>
      </p:sp>
      <p:sp>
        <p:nvSpPr>
          <p:cNvPr id="13" name="Text Placeholder 12"/>
          <p:cNvSpPr>
            <a:spLocks noGrp="1"/>
          </p:cNvSpPr>
          <p:nvPr>
            <p:ph type="body" idx="1"/>
          </p:nvPr>
        </p:nvSpPr>
        <p:spPr>
          <a:xfrm>
            <a:off x="301752" y="1524000"/>
            <a:ext cx="8534400" cy="4599432"/>
          </a:xfrm>
          <a:prstGeom prst="rect">
            <a:avLst/>
          </a:prstGeom>
          <a:solidFill>
            <a:schemeClr val="bg1"/>
          </a:solidFill>
          <a:ln w="12700">
            <a:solidFill>
              <a:srgbClr val="C00000"/>
            </a:solidFill>
          </a:ln>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p:txBody>
      </p:sp>
      <p:pic>
        <p:nvPicPr>
          <p:cNvPr id="20" name="Picture 1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83962" y="170710"/>
            <a:ext cx="1086131" cy="882026"/>
          </a:xfrm>
          <a:prstGeom prst="rect">
            <a:avLst/>
          </a:prstGeom>
        </p:spPr>
      </p:pic>
      <p:sp>
        <p:nvSpPr>
          <p:cNvPr id="14" name="Rectangle 13"/>
          <p:cNvSpPr>
            <a:spLocks noChangeArrowheads="1"/>
          </p:cNvSpPr>
          <p:nvPr userDrawn="1"/>
        </p:nvSpPr>
        <p:spPr bwMode="auto">
          <a:xfrm>
            <a:off x="180562" y="6396037"/>
            <a:ext cx="8833104" cy="309563"/>
          </a:xfrm>
          <a:prstGeom prst="rect">
            <a:avLst/>
          </a:prstGeom>
          <a:solidFill>
            <a:schemeClr val="bg1">
              <a:lumMod val="75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Title Placeholder 21"/>
          <p:cNvSpPr>
            <a:spLocks noGrp="1"/>
          </p:cNvSpPr>
          <p:nvPr>
            <p:ph type="title"/>
          </p:nvPr>
        </p:nvSpPr>
        <p:spPr>
          <a:xfrm>
            <a:off x="1234260" y="170710"/>
            <a:ext cx="7649568" cy="882026"/>
          </a:xfrm>
          <a:prstGeom prst="rect">
            <a:avLst/>
          </a:prstGeom>
          <a:solidFill>
            <a:schemeClr val="bg1"/>
          </a:solidFill>
          <a:ln w="19050">
            <a:noFill/>
          </a:ln>
        </p:spPr>
        <p:txBody>
          <a:bodyPr vert="horz" anchor="b">
            <a:normAutofit/>
          </a:bodyPr>
          <a:lstStyle/>
          <a:p>
            <a:r>
              <a:rPr kumimoji="0" lang="en-US" dirty="0" smtClean="0"/>
              <a:t>Click to edit Master title style</a:t>
            </a:r>
            <a:endParaRPr kumimoji="0"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675" r:id="rId4"/>
    <p:sldLayoutId id="2147483676" r:id="rId5"/>
    <p:sldLayoutId id="2147483677"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1" latinLnBrk="0" hangingPunct="1">
        <a:spcBef>
          <a:spcPct val="0"/>
        </a:spcBef>
        <a:buNone/>
        <a:defRPr kumimoji="0" sz="3300" kern="1200">
          <a:solidFill>
            <a:srgbClr val="C00000"/>
          </a:solidFill>
          <a:latin typeface="+mj-lt"/>
          <a:ea typeface="+mj-ea"/>
          <a:cs typeface="+mj-cs"/>
        </a:defRPr>
      </a:lvl1pPr>
    </p:titleStyle>
    <p:bodyStyle>
      <a:lvl1pPr marL="274320" indent="-274320" algn="l" rtl="0" eaLnBrk="1" latinLnBrk="0" hangingPunct="1">
        <a:spcBef>
          <a:spcPct val="20000"/>
        </a:spcBef>
        <a:buClr>
          <a:srgbClr val="C00000"/>
        </a:buClr>
        <a:buSzPct val="90000"/>
        <a:buFont typeface="Wingdings" pitchFamily="2" charset="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Tx/>
        <a:buBlip>
          <a:blip r:embed="rId16"/>
        </a:buBlip>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hyperlink" Target="mailto:tony.d.britten@gmail.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hyperlink" Target="http://cdn.twentytwowords.com/wp-content/uploads/polyp_cartoon_yuppie_tourism.jp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hyperlink" Target="http://onsophiastreet.com/2013/08/29/unveilin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boardofstudies.nsw.edu.au/syllabus_hsc/pdf_doc/english-prescriptions-2015-20.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www.seasonedwithlove.com/the_rainbow_bridge_brent_hunter.ht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www.boardofstudies.nsw.edu.au/syllabus_hsc/pdf_doc/english-prescriptions-2015-20.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hyperlink" Target="http://www.neweconomics.org/press/entry/economic-growth-no-longer-possible-for-rich-countries-says-new-research" TargetMode="External"/><Relationship Id="rId5" Type="http://schemas.openxmlformats.org/officeDocument/2006/relationships/hyperlink" Target="http://www.impossiblehamster.org/" TargetMode="External"/><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Sqwd_u6HkMo" TargetMode="External"/><Relationship Id="rId4" Type="http://schemas.openxmlformats.org/officeDocument/2006/relationships/hyperlink" Target="http://vimeo.com/8947526" TargetMode="External"/><Relationship Id="rId5" Type="http://schemas.openxmlformats.org/officeDocument/2006/relationships/image" Target="../media/image9.png"/><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hyperlink" Target="http://www.neweconomics.org/blog/entry/the-impossible-hamsters-radio-debut" TargetMode="External"/><Relationship Id="rId4" Type="http://schemas.openxmlformats.org/officeDocument/2006/relationships/image" Target="../media/image10.jpeg"/><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hyperlink" Target="http://www.roundabouttheatre.org/shows-events/if-there-is.aspx"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hyperlink" Target="http://www.roundabouttheatre.org/shows-events/if-there-is.aspx" TargetMode="External"/><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hyperlink" Target="http://www.roundabouttheatre.org/shows-events/if-there-is.aspx" TargetMode="Externa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hyperlink" Target="http://www.roundabouttheatre.org/shows-events/if-there-is.aspx"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hyperlink" Target="http://www.roundabouttheatre.org/shows-events/if-there-is.aspx" TargetMode="External"/><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hyperlink" Target="http://www.poetryfoundation.org/poetrymagazine/poem/246470" TargetMode="External"/><Relationship Id="rId4" Type="http://schemas.openxmlformats.org/officeDocument/2006/relationships/hyperlink" Target="http://www.poetryfoundation.org/bio/craig-arnold" TargetMode="External"/><Relationship Id="rId5" Type="http://schemas.openxmlformats.org/officeDocument/2006/relationships/image" Target="../media/image18.jpeg"/><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hyperlink" Target="http://en.wikipedia.org/wiki/File:Pitaya_cross_section_ed2.jpg" TargetMode="External"/><Relationship Id="rId6" Type="http://schemas.openxmlformats.org/officeDocument/2006/relationships/hyperlink" Target="http://upload.wikimedia.org/wikipedia/commons/3/3c/Yellow_pitaya.jpg" TargetMode="External"/><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hyperlink" Target="http://www.toucanfruit.com/our-range/fruit/dragon-fruit/" TargetMode="External"/><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gif"/></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hyperlink" Target="http://www.geographic.org/photos/volcanoes/volcano_photos_35.html" TargetMode="External"/><Relationship Id="rId6" Type="http://schemas.openxmlformats.org/officeDocument/2006/relationships/hyperlink" Target="http://latimesblogs.latimes.com/.a/6a00d8341c630a53ef0115707a7abc970b-800wi" TargetMode="External"/><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hyperlink" Target="http://redroomcompany.org/projects/disappearing/" TargetMode="External"/><Relationship Id="rId4" Type="http://schemas.openxmlformats.org/officeDocument/2006/relationships/image" Target="../media/image24.jpeg"/><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hyperlink" Target="http://lidiavianu.scriptmania.com/jo_shapcott.htm" TargetMode="External"/><Relationship Id="rId4" Type="http://schemas.openxmlformats.org/officeDocument/2006/relationships/hyperlink" Target="mailto:tony.d.britten@gmail.com" TargetMode="External"/><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188640"/>
            <a:ext cx="7776864" cy="933577"/>
          </a:xfrm>
        </p:spPr>
        <p:txBody>
          <a:bodyPr/>
          <a:lstStyle/>
          <a:p>
            <a:pPr algn="l"/>
            <a:r>
              <a:rPr lang="en-AU" sz="4400" dirty="0" smtClean="0"/>
              <a:t>   The </a:t>
            </a:r>
            <a:r>
              <a:rPr lang="en-AU" sz="4400" dirty="0"/>
              <a:t>Concept Of Discovery</a:t>
            </a:r>
          </a:p>
        </p:txBody>
      </p:sp>
      <p:sp>
        <p:nvSpPr>
          <p:cNvPr id="6" name="TextBox 5"/>
          <p:cNvSpPr txBox="1"/>
          <p:nvPr/>
        </p:nvSpPr>
        <p:spPr>
          <a:xfrm>
            <a:off x="2503592" y="1485394"/>
            <a:ext cx="4805061" cy="646331"/>
          </a:xfrm>
          <a:prstGeom prst="rect">
            <a:avLst/>
          </a:prstGeom>
          <a:noFill/>
        </p:spPr>
        <p:txBody>
          <a:bodyPr wrap="square" rtlCol="0">
            <a:spAutoFit/>
          </a:bodyPr>
          <a:lstStyle/>
          <a:p>
            <a:r>
              <a:rPr lang="en-AU" sz="3600" dirty="0">
                <a:solidFill>
                  <a:schemeClr val="accent2">
                    <a:lumMod val="60000"/>
                    <a:lumOff val="40000"/>
                  </a:schemeClr>
                </a:solidFill>
              </a:rPr>
              <a:t>A reading of the rubric</a:t>
            </a:r>
          </a:p>
        </p:txBody>
      </p:sp>
    </p:spTree>
    <p:extLst>
      <p:ext uri="{BB962C8B-B14F-4D97-AF65-F5344CB8AC3E}">
        <p14:creationId xmlns:p14="http://schemas.microsoft.com/office/powerpoint/2010/main" val="4407216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AU" altLang="en-US" sz="3500" smtClean="0"/>
              <a:t>The Concept of Discovery Panel  ETANSW Conference 2013</a:t>
            </a:r>
          </a:p>
        </p:txBody>
      </p:sp>
      <p:sp>
        <p:nvSpPr>
          <p:cNvPr id="3075" name="Rectangle 6"/>
          <p:cNvSpPr>
            <a:spLocks noGrp="1" noChangeArrowheads="1"/>
          </p:cNvSpPr>
          <p:nvPr>
            <p:ph type="body" sz="half" idx="1"/>
          </p:nvPr>
        </p:nvSpPr>
        <p:spPr/>
        <p:txBody>
          <a:bodyPr/>
          <a:lstStyle/>
          <a:p>
            <a:pPr eaLnBrk="1" hangingPunct="1"/>
            <a:endParaRPr lang="en-AU" altLang="en-US" sz="2200" smtClean="0"/>
          </a:p>
          <a:p>
            <a:pPr eaLnBrk="1" hangingPunct="1">
              <a:buFont typeface="Wingdings" pitchFamily="2" charset="2"/>
              <a:buNone/>
            </a:pPr>
            <a:r>
              <a:rPr lang="en-AU" altLang="en-US" sz="2200" b="1" smtClean="0"/>
              <a:t>Panellist:</a:t>
            </a:r>
            <a:r>
              <a:rPr lang="en-AU" altLang="en-US" sz="2200" smtClean="0"/>
              <a:t> </a:t>
            </a:r>
          </a:p>
          <a:p>
            <a:pPr eaLnBrk="1" hangingPunct="1">
              <a:buFont typeface="Wingdings" pitchFamily="2" charset="2"/>
              <a:buNone/>
            </a:pPr>
            <a:r>
              <a:rPr lang="en-AU" altLang="en-US" sz="2200" smtClean="0"/>
              <a:t>Tony Britten</a:t>
            </a:r>
          </a:p>
          <a:p>
            <a:pPr eaLnBrk="1" hangingPunct="1">
              <a:buFont typeface="Wingdings" pitchFamily="2" charset="2"/>
              <a:buNone/>
            </a:pPr>
            <a:endParaRPr lang="en-AU" altLang="en-US" sz="2200" smtClean="0"/>
          </a:p>
          <a:p>
            <a:pPr eaLnBrk="1" hangingPunct="1">
              <a:buFont typeface="Wingdings" pitchFamily="2" charset="2"/>
              <a:buNone/>
            </a:pPr>
            <a:r>
              <a:rPr lang="en-AU" altLang="en-US" sz="2200" b="1" smtClean="0"/>
              <a:t>“Discovery </a:t>
            </a:r>
            <a:r>
              <a:rPr lang="en-AU" altLang="en-US" sz="2200" b="1" i="1" smtClean="0"/>
              <a:t>is</a:t>
            </a:r>
            <a:r>
              <a:rPr lang="en-AU" altLang="en-US" sz="2200" b="1" smtClean="0"/>
              <a:t> metaphor</a:t>
            </a:r>
            <a:r>
              <a:rPr lang="en-AU" altLang="en-US" sz="2200" smtClean="0"/>
              <a:t>”</a:t>
            </a:r>
          </a:p>
          <a:p>
            <a:pPr eaLnBrk="1" hangingPunct="1">
              <a:buFont typeface="Wingdings" pitchFamily="2" charset="2"/>
              <a:buNone/>
            </a:pPr>
            <a:endParaRPr lang="en-AU" altLang="en-US" sz="2200" smtClean="0"/>
          </a:p>
          <a:p>
            <a:pPr eaLnBrk="1" hangingPunct="1">
              <a:buFont typeface="Wingdings" pitchFamily="2" charset="2"/>
              <a:buNone/>
            </a:pPr>
            <a:r>
              <a:rPr lang="en-AU" altLang="en-US" sz="2200" smtClean="0">
                <a:hlinkClick r:id="rId3"/>
              </a:rPr>
              <a:t>tony.d.britten@gmail.com</a:t>
            </a:r>
            <a:endParaRPr lang="en-AU" altLang="en-US" sz="2200" smtClean="0"/>
          </a:p>
          <a:p>
            <a:pPr eaLnBrk="1" hangingPunct="1">
              <a:buFont typeface="Wingdings" pitchFamily="2" charset="2"/>
              <a:buNone/>
            </a:pPr>
            <a:endParaRPr lang="en-AU" altLang="en-US" sz="1600" smtClean="0"/>
          </a:p>
        </p:txBody>
      </p:sp>
      <p:sp>
        <p:nvSpPr>
          <p:cNvPr id="3076" name="Rectangle 13"/>
          <p:cNvSpPr>
            <a:spLocks noGrp="1" noChangeArrowheads="1"/>
          </p:cNvSpPr>
          <p:nvPr>
            <p:ph type="body" sz="half" idx="2"/>
          </p:nvPr>
        </p:nvSpPr>
        <p:spPr/>
        <p:txBody>
          <a:bodyPr/>
          <a:lstStyle/>
          <a:p>
            <a:pPr eaLnBrk="1" hangingPunct="1">
              <a:buFont typeface="Wingdings" pitchFamily="2" charset="2"/>
              <a:buNone/>
            </a:pPr>
            <a:r>
              <a:rPr lang="en-AU" altLang="en-US" sz="2400" smtClean="0"/>
              <a:t>Image:</a:t>
            </a:r>
          </a:p>
          <a:p>
            <a:pPr eaLnBrk="1" hangingPunct="1">
              <a:buFont typeface="Wingdings" pitchFamily="2" charset="2"/>
              <a:buNone/>
            </a:pPr>
            <a:r>
              <a:rPr lang="en-AU" altLang="en-US" sz="2400" smtClean="0">
                <a:hlinkClick r:id=""/>
              </a:rPr>
              <a:t>http://upload.wikimedia.org/wi</a:t>
            </a:r>
          </a:p>
          <a:p>
            <a:pPr eaLnBrk="1" hangingPunct="1">
              <a:buFont typeface="Wingdings" pitchFamily="2" charset="2"/>
              <a:buNone/>
            </a:pPr>
            <a:r>
              <a:rPr lang="en-AU" altLang="en-US" sz="2400" smtClean="0">
                <a:hlinkClick r:id=""/>
              </a:rPr>
              <a:t>ipedia/commons/5/5f/T</a:t>
            </a:r>
          </a:p>
          <a:p>
            <a:pPr eaLnBrk="1" hangingPunct="1">
              <a:buFont typeface="Wingdings" pitchFamily="2" charset="2"/>
              <a:buNone/>
            </a:pPr>
            <a:r>
              <a:rPr lang="en-AU" altLang="en-US" sz="2400" smtClean="0">
                <a:hlinkClick r:id=""/>
              </a:rPr>
              <a:t>O_Mappa_mundi.jpg</a:t>
            </a:r>
            <a:r>
              <a:rPr lang="en-AU" altLang="en-US" sz="2400" smtClean="0"/>
              <a:t> </a:t>
            </a:r>
          </a:p>
        </p:txBody>
      </p:sp>
    </p:spTree>
    <p:extLst>
      <p:ext uri="{BB962C8B-B14F-4D97-AF65-F5344CB8AC3E}">
        <p14:creationId xmlns:p14="http://schemas.microsoft.com/office/powerpoint/2010/main" val="760674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title"/>
          </p:nvPr>
        </p:nvSpPr>
        <p:spPr/>
        <p:txBody>
          <a:bodyPr/>
          <a:lstStyle/>
          <a:p>
            <a:pPr eaLnBrk="1" hangingPunct="1"/>
            <a:endParaRPr lang="en-US" altLang="en-US" smtClean="0"/>
          </a:p>
        </p:txBody>
      </p:sp>
      <p:sp>
        <p:nvSpPr>
          <p:cNvPr id="4099" name="Rectangle 6"/>
          <p:cNvSpPr>
            <a:spLocks noGrp="1" noChangeArrowheads="1"/>
          </p:cNvSpPr>
          <p:nvPr>
            <p:ph sz="half" idx="1"/>
          </p:nvPr>
        </p:nvSpPr>
        <p:spPr/>
        <p:txBody>
          <a:bodyPr/>
          <a:lstStyle/>
          <a:p>
            <a:pPr eaLnBrk="1" hangingPunct="1"/>
            <a:endParaRPr lang="en-US" altLang="en-US" sz="2600" smtClean="0"/>
          </a:p>
        </p:txBody>
      </p:sp>
      <p:sp>
        <p:nvSpPr>
          <p:cNvPr id="4100" name="Rectangle 7"/>
          <p:cNvSpPr>
            <a:spLocks noGrp="1" noChangeArrowheads="1"/>
          </p:cNvSpPr>
          <p:nvPr>
            <p:ph type="body" sz="half" idx="2"/>
          </p:nvPr>
        </p:nvSpPr>
        <p:spPr>
          <a:xfrm>
            <a:off x="323850" y="5734050"/>
            <a:ext cx="8229600" cy="647700"/>
          </a:xfrm>
        </p:spPr>
        <p:txBody>
          <a:bodyPr/>
          <a:lstStyle/>
          <a:p>
            <a:pPr eaLnBrk="1" hangingPunct="1">
              <a:lnSpc>
                <a:spcPct val="90000"/>
              </a:lnSpc>
            </a:pPr>
            <a:r>
              <a:rPr lang="en-AU" altLang="en-US" sz="1900" smtClean="0">
                <a:hlinkClick r:id="rId3"/>
              </a:rPr>
              <a:t>http://cdn.twentytwowords.com/wp-content/uploads/polyp_cartoon_yuppie_tourism.jpg</a:t>
            </a:r>
            <a:endParaRPr lang="en-AU" altLang="en-US" sz="1900" smtClean="0"/>
          </a:p>
        </p:txBody>
      </p:sp>
    </p:spTree>
    <p:extLst>
      <p:ext uri="{BB962C8B-B14F-4D97-AF65-F5344CB8AC3E}">
        <p14:creationId xmlns:p14="http://schemas.microsoft.com/office/powerpoint/2010/main" val="18834442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AU" altLang="en-US" smtClean="0"/>
              <a:t>Discovery </a:t>
            </a:r>
            <a:r>
              <a:rPr lang="en-AU" altLang="en-US" i="1" smtClean="0"/>
              <a:t>is</a:t>
            </a:r>
            <a:r>
              <a:rPr lang="en-AU" altLang="en-US" smtClean="0"/>
              <a:t> metaphor</a:t>
            </a:r>
          </a:p>
        </p:txBody>
      </p:sp>
      <p:sp>
        <p:nvSpPr>
          <p:cNvPr id="5123" name="Rectangle 3"/>
          <p:cNvSpPr>
            <a:spLocks noGrp="1" noChangeArrowheads="1"/>
          </p:cNvSpPr>
          <p:nvPr>
            <p:ph type="body" sz="half" idx="1"/>
          </p:nvPr>
        </p:nvSpPr>
        <p:spPr/>
        <p:txBody>
          <a:bodyPr/>
          <a:lstStyle/>
          <a:p>
            <a:pPr eaLnBrk="1" hangingPunct="1">
              <a:lnSpc>
                <a:spcPct val="80000"/>
              </a:lnSpc>
            </a:pPr>
            <a:endParaRPr lang="en-AU" altLang="en-US" sz="3200" smtClean="0"/>
          </a:p>
          <a:p>
            <a:pPr eaLnBrk="1" hangingPunct="1">
              <a:lnSpc>
                <a:spcPct val="80000"/>
              </a:lnSpc>
            </a:pPr>
            <a:r>
              <a:rPr lang="en-AU" altLang="en-US" sz="3200" smtClean="0"/>
              <a:t>Etymology: discover</a:t>
            </a:r>
          </a:p>
          <a:p>
            <a:pPr eaLnBrk="1" hangingPunct="1">
              <a:lnSpc>
                <a:spcPct val="80000"/>
              </a:lnSpc>
            </a:pPr>
            <a:endParaRPr lang="en-AU" altLang="en-US" sz="3200" smtClean="0"/>
          </a:p>
          <a:p>
            <a:pPr eaLnBrk="1" hangingPunct="1">
              <a:lnSpc>
                <a:spcPct val="80000"/>
              </a:lnSpc>
            </a:pPr>
            <a:r>
              <a:rPr lang="en-AU" altLang="en-US" sz="3200" smtClean="0"/>
              <a:t>discovrir (Old French): to unroof or unveil</a:t>
            </a:r>
          </a:p>
        </p:txBody>
      </p:sp>
      <p:sp>
        <p:nvSpPr>
          <p:cNvPr id="5124" name="Rectangle 4"/>
          <p:cNvSpPr>
            <a:spLocks noGrp="1" noChangeArrowheads="1"/>
          </p:cNvSpPr>
          <p:nvPr>
            <p:ph type="body" sz="half" idx="2"/>
          </p:nvPr>
        </p:nvSpPr>
        <p:spPr/>
        <p:txBody>
          <a:bodyPr/>
          <a:lstStyle/>
          <a:p>
            <a:pPr eaLnBrk="1" hangingPunct="1">
              <a:lnSpc>
                <a:spcPct val="80000"/>
              </a:lnSpc>
            </a:pPr>
            <a:endParaRPr lang="en-AU" altLang="en-US" sz="1500" smtClean="0"/>
          </a:p>
          <a:p>
            <a:pPr eaLnBrk="1" hangingPunct="1">
              <a:lnSpc>
                <a:spcPct val="80000"/>
              </a:lnSpc>
            </a:pPr>
            <a:endParaRPr lang="en-AU" altLang="en-US" sz="1500" smtClean="0"/>
          </a:p>
          <a:p>
            <a:pPr eaLnBrk="1" hangingPunct="1">
              <a:lnSpc>
                <a:spcPct val="80000"/>
              </a:lnSpc>
            </a:pPr>
            <a:endParaRPr lang="en-AU" altLang="en-US" sz="1500" smtClean="0"/>
          </a:p>
          <a:p>
            <a:pPr eaLnBrk="1" hangingPunct="1">
              <a:lnSpc>
                <a:spcPct val="80000"/>
              </a:lnSpc>
            </a:pPr>
            <a:endParaRPr lang="en-AU" altLang="en-US" sz="1500" smtClean="0"/>
          </a:p>
          <a:p>
            <a:pPr eaLnBrk="1" hangingPunct="1">
              <a:lnSpc>
                <a:spcPct val="80000"/>
              </a:lnSpc>
            </a:pPr>
            <a:endParaRPr lang="en-AU" altLang="en-US" sz="1500" smtClean="0"/>
          </a:p>
          <a:p>
            <a:pPr eaLnBrk="1" hangingPunct="1">
              <a:lnSpc>
                <a:spcPct val="80000"/>
              </a:lnSpc>
            </a:pPr>
            <a:endParaRPr lang="en-AU" altLang="en-US" sz="1500" smtClean="0"/>
          </a:p>
          <a:p>
            <a:pPr eaLnBrk="1" hangingPunct="1">
              <a:lnSpc>
                <a:spcPct val="80000"/>
              </a:lnSpc>
            </a:pPr>
            <a:endParaRPr lang="en-AU" altLang="en-US" sz="1500" smtClean="0"/>
          </a:p>
          <a:p>
            <a:pPr eaLnBrk="1" hangingPunct="1">
              <a:lnSpc>
                <a:spcPct val="80000"/>
              </a:lnSpc>
            </a:pPr>
            <a:endParaRPr lang="en-AU" altLang="en-US" sz="1500" smtClean="0"/>
          </a:p>
          <a:p>
            <a:pPr eaLnBrk="1" hangingPunct="1">
              <a:lnSpc>
                <a:spcPct val="80000"/>
              </a:lnSpc>
            </a:pPr>
            <a:endParaRPr lang="en-AU" altLang="en-US" sz="1500" i="1" smtClean="0"/>
          </a:p>
          <a:p>
            <a:pPr eaLnBrk="1" hangingPunct="1">
              <a:lnSpc>
                <a:spcPct val="80000"/>
              </a:lnSpc>
            </a:pPr>
            <a:endParaRPr lang="en-AU" altLang="en-US" sz="1500" i="1" smtClean="0"/>
          </a:p>
          <a:p>
            <a:pPr eaLnBrk="1" hangingPunct="1">
              <a:lnSpc>
                <a:spcPct val="80000"/>
              </a:lnSpc>
            </a:pPr>
            <a:endParaRPr lang="en-AU" altLang="en-US" sz="1500" i="1" smtClean="0"/>
          </a:p>
          <a:p>
            <a:pPr eaLnBrk="1" hangingPunct="1">
              <a:lnSpc>
                <a:spcPct val="80000"/>
              </a:lnSpc>
            </a:pPr>
            <a:endParaRPr lang="en-AU" altLang="en-US" sz="1500" i="1" smtClean="0"/>
          </a:p>
          <a:p>
            <a:pPr eaLnBrk="1" hangingPunct="1">
              <a:lnSpc>
                <a:spcPct val="80000"/>
              </a:lnSpc>
            </a:pPr>
            <a:endParaRPr lang="en-AU" altLang="en-US" sz="1500" i="1" smtClean="0"/>
          </a:p>
          <a:p>
            <a:pPr eaLnBrk="1" hangingPunct="1">
              <a:lnSpc>
                <a:spcPct val="80000"/>
              </a:lnSpc>
            </a:pPr>
            <a:endParaRPr lang="en-AU" altLang="en-US" sz="1500" i="1" smtClean="0"/>
          </a:p>
          <a:p>
            <a:pPr eaLnBrk="1" hangingPunct="1">
              <a:lnSpc>
                <a:spcPct val="80000"/>
              </a:lnSpc>
            </a:pPr>
            <a:endParaRPr lang="en-AU" altLang="en-US" sz="1500" i="1" smtClean="0"/>
          </a:p>
          <a:p>
            <a:pPr eaLnBrk="1" hangingPunct="1">
              <a:lnSpc>
                <a:spcPct val="80000"/>
              </a:lnSpc>
            </a:pPr>
            <a:r>
              <a:rPr lang="en-AU" altLang="en-US" sz="1500" i="1" smtClean="0"/>
              <a:t>Image: </a:t>
            </a:r>
            <a:r>
              <a:rPr lang="en-AU" altLang="en-US" sz="1500" i="1" smtClean="0">
                <a:hlinkClick r:id="rId3"/>
              </a:rPr>
              <a:t>http://onsophiastreet.com/2013/08/29/unveiling/</a:t>
            </a:r>
            <a:r>
              <a:rPr lang="en-AU" altLang="en-US" sz="1500" smtClean="0"/>
              <a:t> </a:t>
            </a:r>
            <a:endParaRPr lang="en-AU" altLang="en-US" sz="1500" i="1" smtClean="0"/>
          </a:p>
          <a:p>
            <a:pPr eaLnBrk="1" hangingPunct="1">
              <a:lnSpc>
                <a:spcPct val="80000"/>
              </a:lnSpc>
              <a:buFont typeface="Wingdings" pitchFamily="2" charset="2"/>
              <a:buNone/>
            </a:pPr>
            <a:r>
              <a:rPr lang="en-AU" altLang="en-US" sz="1500" smtClean="0"/>
              <a:t> </a:t>
            </a:r>
          </a:p>
          <a:p>
            <a:pPr eaLnBrk="1" hangingPunct="1">
              <a:lnSpc>
                <a:spcPct val="80000"/>
              </a:lnSpc>
            </a:pPr>
            <a:endParaRPr lang="en-AU" altLang="en-US" sz="1500" smtClean="0"/>
          </a:p>
        </p:txBody>
      </p:sp>
    </p:spTree>
    <p:extLst>
      <p:ext uri="{BB962C8B-B14F-4D97-AF65-F5344CB8AC3E}">
        <p14:creationId xmlns:p14="http://schemas.microsoft.com/office/powerpoint/2010/main" val="490836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AU" altLang="en-US" smtClean="0"/>
              <a:t>Rubric for Area of Study: Discovery</a:t>
            </a:r>
          </a:p>
        </p:txBody>
      </p:sp>
      <p:sp>
        <p:nvSpPr>
          <p:cNvPr id="6147" name="Rectangle 3"/>
          <p:cNvSpPr>
            <a:spLocks noGrp="1" noChangeArrowheads="1"/>
          </p:cNvSpPr>
          <p:nvPr>
            <p:ph type="body" idx="1"/>
          </p:nvPr>
        </p:nvSpPr>
        <p:spPr/>
        <p:txBody>
          <a:bodyPr/>
          <a:lstStyle/>
          <a:p>
            <a:pPr eaLnBrk="1" hangingPunct="1"/>
            <a:endParaRPr lang="en-AU" altLang="en-US" smtClean="0"/>
          </a:p>
          <a:p>
            <a:pPr eaLnBrk="1" hangingPunct="1">
              <a:buFont typeface="Wingdings" pitchFamily="2" charset="2"/>
              <a:buNone/>
            </a:pPr>
            <a:r>
              <a:rPr lang="en-AU" altLang="en-US" smtClean="0"/>
              <a:t>	“This Area of Study requires students to explore the </a:t>
            </a:r>
            <a:r>
              <a:rPr lang="en-AU" altLang="en-US" b="1" smtClean="0"/>
              <a:t>ways</a:t>
            </a:r>
            <a:r>
              <a:rPr lang="en-AU" altLang="en-US" smtClean="0"/>
              <a:t> in which the concept of discovery is represented in and through texts.” </a:t>
            </a:r>
          </a:p>
          <a:p>
            <a:pPr eaLnBrk="1" hangingPunct="1">
              <a:buFont typeface="Wingdings" pitchFamily="2" charset="2"/>
              <a:buNone/>
            </a:pPr>
            <a:r>
              <a:rPr lang="en-AU" altLang="en-US" sz="2000" smtClean="0"/>
              <a:t>	</a:t>
            </a:r>
          </a:p>
          <a:p>
            <a:pPr eaLnBrk="1" hangingPunct="1">
              <a:buFont typeface="Wingdings" pitchFamily="2" charset="2"/>
              <a:buNone/>
            </a:pPr>
            <a:r>
              <a:rPr lang="en-AU" altLang="en-US" sz="2000" smtClean="0"/>
              <a:t>	</a:t>
            </a:r>
            <a:r>
              <a:rPr lang="en-AU" altLang="en-US" sz="2000" smtClean="0">
                <a:hlinkClick r:id="rId3"/>
              </a:rPr>
              <a:t>http://www.boardofstudies.nsw.edu.au/syllabus_hsc/pdf_doc/english-prescriptions-2015-20.pdf</a:t>
            </a:r>
            <a:r>
              <a:rPr lang="en-AU" altLang="en-US" sz="2000" smtClean="0"/>
              <a:t> </a:t>
            </a:r>
          </a:p>
          <a:p>
            <a:pPr eaLnBrk="1" hangingPunct="1">
              <a:buFont typeface="Wingdings" pitchFamily="2" charset="2"/>
              <a:buNone/>
            </a:pPr>
            <a:endParaRPr lang="en-AU" altLang="en-US" smtClean="0"/>
          </a:p>
        </p:txBody>
      </p:sp>
    </p:spTree>
    <p:extLst>
      <p:ext uri="{BB962C8B-B14F-4D97-AF65-F5344CB8AC3E}">
        <p14:creationId xmlns:p14="http://schemas.microsoft.com/office/powerpoint/2010/main" val="250207501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9"/>
          <p:cNvSpPr>
            <a:spLocks noGrp="1" noChangeArrowheads="1"/>
          </p:cNvSpPr>
          <p:nvPr>
            <p:ph type="title"/>
          </p:nvPr>
        </p:nvSpPr>
        <p:spPr/>
        <p:txBody>
          <a:bodyPr/>
          <a:lstStyle/>
          <a:p>
            <a:pPr eaLnBrk="1" hangingPunct="1"/>
            <a:r>
              <a:rPr lang="en-AU" altLang="en-US" sz="2600" smtClean="0"/>
              <a:t>Simultaneous or multiple discovery versus heroic discovery or invention</a:t>
            </a:r>
          </a:p>
        </p:txBody>
      </p:sp>
      <p:sp>
        <p:nvSpPr>
          <p:cNvPr id="7171" name="Rectangle 10"/>
          <p:cNvSpPr>
            <a:spLocks noGrp="1" noChangeArrowheads="1"/>
          </p:cNvSpPr>
          <p:nvPr>
            <p:ph type="body" idx="1"/>
          </p:nvPr>
        </p:nvSpPr>
        <p:spPr>
          <a:xfrm>
            <a:off x="611188" y="6092825"/>
            <a:ext cx="7931150" cy="614363"/>
          </a:xfrm>
        </p:spPr>
        <p:txBody>
          <a:bodyPr/>
          <a:lstStyle/>
          <a:p>
            <a:pPr eaLnBrk="1" hangingPunct="1">
              <a:lnSpc>
                <a:spcPct val="80000"/>
              </a:lnSpc>
            </a:pPr>
            <a:endParaRPr lang="en-AU" altLang="en-US" sz="1100" smtClean="0"/>
          </a:p>
          <a:p>
            <a:pPr eaLnBrk="1" hangingPunct="1">
              <a:lnSpc>
                <a:spcPct val="80000"/>
              </a:lnSpc>
            </a:pPr>
            <a:r>
              <a:rPr lang="en-AU" altLang="en-US" sz="1100" smtClean="0"/>
              <a:t>A Field of Violets by Raymond Gehman</a:t>
            </a:r>
          </a:p>
          <a:p>
            <a:pPr eaLnBrk="1" hangingPunct="1">
              <a:lnSpc>
                <a:spcPct val="80000"/>
              </a:lnSpc>
              <a:buFont typeface="Wingdings" pitchFamily="2" charset="2"/>
              <a:buNone/>
            </a:pPr>
            <a:r>
              <a:rPr lang="en-AU" altLang="en-US" sz="1100" smtClean="0">
                <a:hlinkClick r:id="rId3"/>
              </a:rPr>
              <a:t>http://www.seasonedwithlove.com/the_rainbow_bridge_brent_hunter.htm</a:t>
            </a:r>
            <a:r>
              <a:rPr lang="en-AU" altLang="en-US" sz="1100" smtClean="0"/>
              <a:t>  </a:t>
            </a:r>
          </a:p>
        </p:txBody>
      </p:sp>
    </p:spTree>
    <p:extLst>
      <p:ext uri="{BB962C8B-B14F-4D97-AF65-F5344CB8AC3E}">
        <p14:creationId xmlns:p14="http://schemas.microsoft.com/office/powerpoint/2010/main" val="136104289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en-US" altLang="en-US" smtClean="0"/>
          </a:p>
        </p:txBody>
      </p:sp>
      <p:sp>
        <p:nvSpPr>
          <p:cNvPr id="8195" name="Rectangle 3"/>
          <p:cNvSpPr>
            <a:spLocks noGrp="1" noChangeArrowheads="1"/>
          </p:cNvSpPr>
          <p:nvPr>
            <p:ph type="body" idx="1"/>
          </p:nvPr>
        </p:nvSpPr>
        <p:spPr/>
        <p:txBody>
          <a:bodyPr/>
          <a:lstStyle/>
          <a:p>
            <a:pPr eaLnBrk="1" hangingPunct="1"/>
            <a:endParaRPr lang="en-AU" altLang="en-US" i="1" smtClean="0"/>
          </a:p>
          <a:p>
            <a:pPr eaLnBrk="1" hangingPunct="1">
              <a:buFont typeface="Wingdings" pitchFamily="2" charset="2"/>
              <a:buNone/>
            </a:pPr>
            <a:r>
              <a:rPr lang="en-AU" altLang="en-US" i="1" smtClean="0"/>
              <a:t>	"When the time is ripe for certain things, they appear at different places in the manner of violets coming to light in early spring.“</a:t>
            </a:r>
          </a:p>
          <a:p>
            <a:pPr eaLnBrk="1" hangingPunct="1">
              <a:buFont typeface="Wingdings" pitchFamily="2" charset="2"/>
              <a:buNone/>
            </a:pPr>
            <a:r>
              <a:rPr lang="en-AU" altLang="en-US" i="1" smtClean="0"/>
              <a:t>	</a:t>
            </a:r>
          </a:p>
          <a:p>
            <a:pPr eaLnBrk="1" hangingPunct="1">
              <a:buFont typeface="Wingdings" pitchFamily="2" charset="2"/>
              <a:buNone/>
            </a:pPr>
            <a:r>
              <a:rPr lang="en-AU" altLang="en-US" i="1" smtClean="0"/>
              <a:t>	- </a:t>
            </a:r>
            <a:r>
              <a:rPr lang="en-AU" altLang="en-US" smtClean="0"/>
              <a:t>C18th century Hungarian mathematician Farkas Bolyai</a:t>
            </a:r>
          </a:p>
        </p:txBody>
      </p:sp>
    </p:spTree>
    <p:extLst>
      <p:ext uri="{BB962C8B-B14F-4D97-AF65-F5344CB8AC3E}">
        <p14:creationId xmlns:p14="http://schemas.microsoft.com/office/powerpoint/2010/main" val="733021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AU" altLang="en-US" smtClean="0"/>
              <a:t>Rubric for Area of Study: Discovery</a:t>
            </a:r>
          </a:p>
        </p:txBody>
      </p:sp>
      <p:sp>
        <p:nvSpPr>
          <p:cNvPr id="9219" name="Rectangle 3"/>
          <p:cNvSpPr>
            <a:spLocks noGrp="1" noChangeArrowheads="1"/>
          </p:cNvSpPr>
          <p:nvPr>
            <p:ph type="body" idx="1"/>
          </p:nvPr>
        </p:nvSpPr>
        <p:spPr/>
        <p:txBody>
          <a:bodyPr/>
          <a:lstStyle/>
          <a:p>
            <a:pPr eaLnBrk="1" hangingPunct="1">
              <a:lnSpc>
                <a:spcPct val="90000"/>
              </a:lnSpc>
            </a:pPr>
            <a:endParaRPr lang="en-AU" altLang="en-US" smtClean="0"/>
          </a:p>
          <a:p>
            <a:pPr eaLnBrk="1" hangingPunct="1">
              <a:lnSpc>
                <a:spcPct val="90000"/>
              </a:lnSpc>
              <a:buFont typeface="Wingdings" pitchFamily="2" charset="2"/>
              <a:buNone/>
            </a:pPr>
            <a:r>
              <a:rPr lang="en-AU" altLang="en-US" smtClean="0"/>
              <a:t>	“Students consider </a:t>
            </a:r>
            <a:r>
              <a:rPr lang="en-AU" altLang="en-US" b="1" smtClean="0"/>
              <a:t>the ways composers may invite them to experience discovery through their texts</a:t>
            </a:r>
            <a:r>
              <a:rPr lang="en-AU" altLang="en-US" smtClean="0"/>
              <a:t> and explore how the process of discovering is represented using a variety of language modes, forms and features.”</a:t>
            </a:r>
            <a:br>
              <a:rPr lang="en-AU" altLang="en-US" smtClean="0"/>
            </a:br>
            <a:endParaRPr lang="en-AU" altLang="en-US" smtClean="0"/>
          </a:p>
          <a:p>
            <a:pPr eaLnBrk="1" hangingPunct="1">
              <a:lnSpc>
                <a:spcPct val="90000"/>
              </a:lnSpc>
              <a:buFont typeface="Wingdings" pitchFamily="2" charset="2"/>
              <a:buNone/>
            </a:pPr>
            <a:r>
              <a:rPr lang="en-AU" altLang="en-US" sz="2400" smtClean="0"/>
              <a:t>	</a:t>
            </a:r>
            <a:r>
              <a:rPr lang="en-AU" altLang="en-US" sz="2400" smtClean="0">
                <a:hlinkClick r:id="rId3"/>
              </a:rPr>
              <a:t>http://www.boardofstudies.nsw.edu.au/syllabus_hsc/pdf_doc/english-prescriptions-2015-20.pdf</a:t>
            </a:r>
            <a:r>
              <a:rPr lang="en-AU" altLang="en-US" smtClean="0"/>
              <a:t> </a:t>
            </a:r>
          </a:p>
        </p:txBody>
      </p:sp>
    </p:spTree>
    <p:extLst>
      <p:ext uri="{BB962C8B-B14F-4D97-AF65-F5344CB8AC3E}">
        <p14:creationId xmlns:p14="http://schemas.microsoft.com/office/powerpoint/2010/main" val="335181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AU" altLang="en-US" sz="2800" i="1" smtClean="0"/>
              <a:t>The Impossible Hamster: </a:t>
            </a:r>
            <a:br>
              <a:rPr lang="en-AU" altLang="en-US" sz="2800" i="1" smtClean="0"/>
            </a:br>
            <a:r>
              <a:rPr lang="en-AU" altLang="en-US" sz="2800" smtClean="0"/>
              <a:t>animation from the new economics foundation</a:t>
            </a:r>
          </a:p>
        </p:txBody>
      </p:sp>
      <p:pic>
        <p:nvPicPr>
          <p:cNvPr id="10243" name="Picture 3" descr="hqdefault"/>
          <p:cNvPicPr>
            <a:picLocks noGrp="1" noChangeAspect="1" noChangeArrowheads="1"/>
          </p:cNvPicPr>
          <p:nvPr>
            <p:ph type="body" sz="half" idx="1"/>
          </p:nvPr>
        </p:nvPicPr>
        <p:blipFill>
          <a:blip r:embed="rId3">
            <a:extLst>
              <a:ext uri="{28A0092B-C50C-407E-A947-70E740481C1C}">
                <a14:useLocalDpi xmlns:a14="http://schemas.microsoft.com/office/drawing/2010/main" val="0"/>
              </a:ext>
            </a:extLst>
          </a:blip>
          <a:srcRect/>
          <a:stretch>
            <a:fillRect/>
          </a:stretch>
        </p:blipFill>
        <p:spPr>
          <a:xfrm>
            <a:off x="457200" y="2409825"/>
            <a:ext cx="4038600" cy="3028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4" name="Rectangle 4"/>
          <p:cNvSpPr>
            <a:spLocks noGrp="1" noChangeArrowheads="1"/>
          </p:cNvSpPr>
          <p:nvPr>
            <p:ph type="body" sz="half" idx="2"/>
          </p:nvPr>
        </p:nvSpPr>
        <p:spPr/>
        <p:txBody>
          <a:bodyPr/>
          <a:lstStyle/>
          <a:p>
            <a:pPr eaLnBrk="1" hangingPunct="1"/>
            <a:endParaRPr lang="en-AU" altLang="en-US" sz="2600" smtClean="0"/>
          </a:p>
          <a:p>
            <a:pPr eaLnBrk="1" hangingPunct="1"/>
            <a:r>
              <a:rPr lang="en-AU" altLang="en-US" sz="2600" smtClean="0">
                <a:hlinkClick r:id="rId4"/>
              </a:rPr>
              <a:t>http://www.neweconomics.org/press/entry/economic-growth-no-longer-possible-for-rich-countries-says-new-research</a:t>
            </a:r>
            <a:r>
              <a:rPr lang="en-AU" altLang="en-US" sz="2600" smtClean="0"/>
              <a:t> </a:t>
            </a:r>
          </a:p>
          <a:p>
            <a:pPr eaLnBrk="1" hangingPunct="1"/>
            <a:r>
              <a:rPr lang="en-AU" altLang="en-US" sz="2600" smtClean="0">
                <a:hlinkClick r:id="rId5"/>
              </a:rPr>
              <a:t>http://www.impossiblehamster.org/</a:t>
            </a:r>
            <a:r>
              <a:rPr lang="en-AU" altLang="en-US" sz="2600" smtClean="0"/>
              <a:t> </a:t>
            </a:r>
          </a:p>
        </p:txBody>
      </p:sp>
    </p:spTree>
    <p:extLst>
      <p:ext uri="{BB962C8B-B14F-4D97-AF65-F5344CB8AC3E}">
        <p14:creationId xmlns:p14="http://schemas.microsoft.com/office/powerpoint/2010/main" val="44377544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AU" altLang="en-US" smtClean="0"/>
              <a:t>Available for free on Youtube and Vimeo</a:t>
            </a:r>
          </a:p>
        </p:txBody>
      </p:sp>
      <p:sp>
        <p:nvSpPr>
          <p:cNvPr id="11267" name="Rectangle 6"/>
          <p:cNvSpPr>
            <a:spLocks noGrp="1" noChangeArrowheads="1"/>
          </p:cNvSpPr>
          <p:nvPr>
            <p:ph type="body" sz="half" idx="1"/>
          </p:nvPr>
        </p:nvSpPr>
        <p:spPr/>
        <p:txBody>
          <a:bodyPr/>
          <a:lstStyle/>
          <a:p>
            <a:pPr eaLnBrk="1" hangingPunct="1"/>
            <a:endParaRPr lang="en-US" altLang="en-US" sz="2600" smtClean="0"/>
          </a:p>
        </p:txBody>
      </p:sp>
      <p:sp>
        <p:nvSpPr>
          <p:cNvPr id="11268" name="Rectangle 7"/>
          <p:cNvSpPr>
            <a:spLocks noGrp="1" noChangeArrowheads="1"/>
          </p:cNvSpPr>
          <p:nvPr>
            <p:ph type="body" sz="half" idx="2"/>
          </p:nvPr>
        </p:nvSpPr>
        <p:spPr/>
        <p:txBody>
          <a:bodyPr/>
          <a:lstStyle/>
          <a:p>
            <a:pPr eaLnBrk="1" hangingPunct="1"/>
            <a:r>
              <a:rPr lang="en-AU" altLang="en-US" sz="2600" smtClean="0">
                <a:hlinkClick r:id="rId3"/>
              </a:rPr>
              <a:t>http://www.youtube.com/watch?v=Sqwd_u6HkMo</a:t>
            </a:r>
            <a:endParaRPr lang="en-AU" altLang="en-US" sz="2600" smtClean="0"/>
          </a:p>
          <a:p>
            <a:pPr eaLnBrk="1" hangingPunct="1"/>
            <a:r>
              <a:rPr lang="en-AU" altLang="en-US" sz="2600" smtClean="0"/>
              <a:t> </a:t>
            </a:r>
          </a:p>
          <a:p>
            <a:pPr eaLnBrk="1" hangingPunct="1"/>
            <a:r>
              <a:rPr lang="en-AU" altLang="en-US" sz="2600" smtClean="0">
                <a:hlinkClick r:id="rId4"/>
              </a:rPr>
              <a:t>http://vimeo.com/8947526</a:t>
            </a:r>
            <a:r>
              <a:rPr lang="en-AU" altLang="en-US" sz="2600" smtClean="0"/>
              <a:t> </a:t>
            </a:r>
          </a:p>
        </p:txBody>
      </p:sp>
      <p:pic>
        <p:nvPicPr>
          <p:cNvPr id="1126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844675"/>
            <a:ext cx="3887788" cy="388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89926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AU" altLang="en-US" sz="3200" smtClean="0"/>
              <a:t>Anders Lustgarten: BBC radio play version of </a:t>
            </a:r>
            <a:r>
              <a:rPr lang="en-AU" altLang="en-US" sz="3200" i="1" smtClean="0"/>
              <a:t>The Impossible Hamster</a:t>
            </a:r>
          </a:p>
        </p:txBody>
      </p:sp>
      <p:sp>
        <p:nvSpPr>
          <p:cNvPr id="12291" name="Rectangle 3"/>
          <p:cNvSpPr>
            <a:spLocks noGrp="1" noChangeArrowheads="1"/>
          </p:cNvSpPr>
          <p:nvPr>
            <p:ph type="body" sz="half" idx="1"/>
          </p:nvPr>
        </p:nvSpPr>
        <p:spPr>
          <a:xfrm>
            <a:off x="457200" y="1719263"/>
            <a:ext cx="4037013" cy="4411662"/>
          </a:xfrm>
        </p:spPr>
        <p:txBody>
          <a:bodyPr/>
          <a:lstStyle/>
          <a:p>
            <a:pPr eaLnBrk="1" hangingPunct="1">
              <a:lnSpc>
                <a:spcPct val="90000"/>
              </a:lnSpc>
            </a:pPr>
            <a:r>
              <a:rPr lang="en-AU" altLang="en-US" sz="2600" i="1" smtClean="0"/>
              <a:t>“As a political playwright do not convey information. Try and find something to carry that- and</a:t>
            </a:r>
          </a:p>
          <a:p>
            <a:pPr eaLnBrk="1" hangingPunct="1">
              <a:lnSpc>
                <a:spcPct val="90000"/>
              </a:lnSpc>
              <a:buFont typeface="Wingdings" pitchFamily="2" charset="2"/>
              <a:buNone/>
            </a:pPr>
            <a:r>
              <a:rPr lang="en-AU" altLang="en-US" sz="2600" i="1" smtClean="0"/>
              <a:t>	that is the key role of metaphor.”</a:t>
            </a:r>
          </a:p>
          <a:p>
            <a:pPr eaLnBrk="1" hangingPunct="1">
              <a:lnSpc>
                <a:spcPct val="90000"/>
              </a:lnSpc>
              <a:buFont typeface="Wingdings" pitchFamily="2" charset="2"/>
              <a:buNone/>
            </a:pPr>
            <a:r>
              <a:rPr lang="en-AU" altLang="en-US" sz="2600" i="1" smtClean="0"/>
              <a:t>	</a:t>
            </a:r>
            <a:r>
              <a:rPr lang="en-AU" altLang="en-US" sz="2600" i="1" smtClean="0">
                <a:hlinkClick r:id="rId3"/>
              </a:rPr>
              <a:t>http://www.neweconomics.org/blog/entry/the-impossible-hamsters-radio-debut</a:t>
            </a:r>
            <a:r>
              <a:rPr lang="en-AU" altLang="en-US" sz="2600" smtClean="0"/>
              <a:t> </a:t>
            </a:r>
          </a:p>
        </p:txBody>
      </p:sp>
      <p:sp>
        <p:nvSpPr>
          <p:cNvPr id="12292" name="Rectangle 4"/>
          <p:cNvSpPr>
            <a:spLocks noGrp="1" noChangeArrowheads="1"/>
          </p:cNvSpPr>
          <p:nvPr>
            <p:ph type="body" sz="half" idx="2"/>
          </p:nvPr>
        </p:nvSpPr>
        <p:spPr>
          <a:xfrm>
            <a:off x="4649788" y="1719263"/>
            <a:ext cx="4037012" cy="4411662"/>
          </a:xfrm>
        </p:spPr>
        <p:txBody>
          <a:bodyPr/>
          <a:lstStyle/>
          <a:p>
            <a:pPr eaLnBrk="1" hangingPunct="1">
              <a:lnSpc>
                <a:spcPct val="90000"/>
              </a:lnSpc>
            </a:pPr>
            <a:endParaRPr lang="en-US" altLang="en-US" sz="2600" smtClean="0"/>
          </a:p>
        </p:txBody>
      </p:sp>
      <p:pic>
        <p:nvPicPr>
          <p:cNvPr id="12293" name="Picture 5" descr="Il-criceto-impossibi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2565400"/>
            <a:ext cx="3940175"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89653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a:bodyPr>
          <a:lstStyle/>
          <a:p>
            <a:pPr marL="0" indent="0">
              <a:buNone/>
            </a:pPr>
            <a:endParaRPr lang="en-AU" dirty="0" smtClean="0"/>
          </a:p>
        </p:txBody>
      </p:sp>
      <p:sp>
        <p:nvSpPr>
          <p:cNvPr id="3" name="Title 2"/>
          <p:cNvSpPr>
            <a:spLocks noGrp="1"/>
          </p:cNvSpPr>
          <p:nvPr>
            <p:ph type="title"/>
          </p:nvPr>
        </p:nvSpPr>
        <p:spPr/>
        <p:txBody>
          <a:bodyPr/>
          <a:lstStyle/>
          <a:p>
            <a:r>
              <a:rPr lang="en-AU" b="1" dirty="0" smtClean="0"/>
              <a:t>The place of the Area of Study</a:t>
            </a:r>
            <a:endParaRPr lang="en-AU" b="1"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191" t="41905" r="16100" b="13925"/>
          <a:stretch/>
        </p:blipFill>
        <p:spPr bwMode="auto">
          <a:xfrm>
            <a:off x="395536" y="1667847"/>
            <a:ext cx="8269493" cy="4331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474588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22238"/>
            <a:ext cx="7543800" cy="1793875"/>
          </a:xfrm>
        </p:spPr>
        <p:txBody>
          <a:bodyPr/>
          <a:lstStyle/>
          <a:p>
            <a:pPr eaLnBrk="1" hangingPunct="1"/>
            <a:r>
              <a:rPr lang="en-AU" altLang="en-US" sz="2800" i="1" smtClean="0"/>
              <a:t>If There Is I Haven’t Found It Yet</a:t>
            </a:r>
            <a:r>
              <a:rPr lang="en-AU" altLang="en-US" sz="2800" smtClean="0"/>
              <a:t/>
            </a:r>
            <a:br>
              <a:rPr lang="en-AU" altLang="en-US" sz="2800" smtClean="0"/>
            </a:br>
            <a:r>
              <a:rPr lang="en-AU" altLang="en-US" sz="2800" smtClean="0"/>
              <a:t> by Nick Bloom (2009) </a:t>
            </a:r>
            <a:br>
              <a:rPr lang="en-AU" altLang="en-US" sz="2800" smtClean="0"/>
            </a:br>
            <a:r>
              <a:rPr lang="en-AU" altLang="en-US" sz="2800" smtClean="0"/>
              <a:t>2012 production at Roundabout Theatre</a:t>
            </a:r>
          </a:p>
        </p:txBody>
      </p:sp>
      <p:sp>
        <p:nvSpPr>
          <p:cNvPr id="13315" name="Rectangle 3"/>
          <p:cNvSpPr>
            <a:spLocks noGrp="1" noChangeArrowheads="1"/>
          </p:cNvSpPr>
          <p:nvPr>
            <p:ph type="body" idx="1"/>
          </p:nvPr>
        </p:nvSpPr>
        <p:spPr/>
        <p:txBody>
          <a:bodyPr/>
          <a:lstStyle/>
          <a:p>
            <a:pPr eaLnBrk="1" hangingPunct="1"/>
            <a:endParaRPr lang="en-US" altLang="en-US" smtClean="0"/>
          </a:p>
        </p:txBody>
      </p:sp>
      <p:pic>
        <p:nvPicPr>
          <p:cNvPr id="13316" name="Picture 4" descr="IF03_1000x3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636838"/>
            <a:ext cx="8542338"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5"/>
          <p:cNvSpPr>
            <a:spLocks noChangeArrowheads="1"/>
          </p:cNvSpPr>
          <p:nvPr/>
        </p:nvSpPr>
        <p:spPr bwMode="auto">
          <a:xfrm>
            <a:off x="250825" y="6237288"/>
            <a:ext cx="914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AU" altLang="en-US">
                <a:hlinkClick r:id="rId4"/>
              </a:rPr>
              <a:t>http://www.roundabouttheatre.org/shows-events/if-there-is.aspx</a:t>
            </a:r>
            <a:r>
              <a:rPr lang="en-AU" altLang="en-US"/>
              <a:t> </a:t>
            </a:r>
          </a:p>
        </p:txBody>
      </p:sp>
    </p:spTree>
    <p:extLst>
      <p:ext uri="{BB962C8B-B14F-4D97-AF65-F5344CB8AC3E}">
        <p14:creationId xmlns:p14="http://schemas.microsoft.com/office/powerpoint/2010/main" val="365933526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AU" altLang="en-US" sz="2800" i="1" smtClean="0"/>
              <a:t>If There Is I Haven’t Found It Yet</a:t>
            </a:r>
            <a:r>
              <a:rPr lang="en-AU" altLang="en-US" sz="2800" smtClean="0"/>
              <a:t/>
            </a:r>
            <a:br>
              <a:rPr lang="en-AU" altLang="en-US" sz="2800" smtClean="0"/>
            </a:br>
            <a:r>
              <a:rPr lang="en-AU" altLang="en-US" sz="2800" smtClean="0"/>
              <a:t> by Nick Bloom (2009) </a:t>
            </a:r>
            <a:br>
              <a:rPr lang="en-AU" altLang="en-US" sz="2800" smtClean="0"/>
            </a:br>
            <a:r>
              <a:rPr lang="en-AU" altLang="en-US" sz="2800" smtClean="0"/>
              <a:t>2012 production at Roundabout Theatre</a:t>
            </a:r>
          </a:p>
        </p:txBody>
      </p:sp>
      <p:sp>
        <p:nvSpPr>
          <p:cNvPr id="14339" name="Rectangle 3"/>
          <p:cNvSpPr>
            <a:spLocks noGrp="1" noChangeArrowheads="1"/>
          </p:cNvSpPr>
          <p:nvPr>
            <p:ph type="body" sz="half" idx="2"/>
          </p:nvPr>
        </p:nvSpPr>
        <p:spPr>
          <a:xfrm>
            <a:off x="4649788" y="1719263"/>
            <a:ext cx="4037012" cy="4411662"/>
          </a:xfrm>
        </p:spPr>
        <p:txBody>
          <a:bodyPr/>
          <a:lstStyle/>
          <a:p>
            <a:pPr eaLnBrk="1" hangingPunct="1"/>
            <a:endParaRPr lang="en-US" altLang="en-US" sz="2600" smtClean="0"/>
          </a:p>
        </p:txBody>
      </p:sp>
      <p:pic>
        <p:nvPicPr>
          <p:cNvPr id="14340" name="Picture 4" descr="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2162175"/>
            <a:ext cx="4321175" cy="31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IF10_605x329"/>
          <p:cNvPicPr>
            <a:picLocks noGrp="1" noChangeAspect="1" noChangeArrowheads="1"/>
          </p:cNvPicPr>
          <p:nvPr>
            <p:ph type="body" sz="half" idx="1"/>
          </p:nvPr>
        </p:nvPicPr>
        <p:blipFill>
          <a:blip r:embed="rId4">
            <a:extLst>
              <a:ext uri="{28A0092B-C50C-407E-A947-70E740481C1C}">
                <a14:useLocalDpi xmlns:a14="http://schemas.microsoft.com/office/drawing/2010/main" val="0"/>
              </a:ext>
            </a:extLst>
          </a:blip>
          <a:srcRect/>
          <a:stretch>
            <a:fillRect/>
          </a:stretch>
        </p:blipFill>
        <p:spPr>
          <a:xfrm>
            <a:off x="250825" y="2708275"/>
            <a:ext cx="3924300" cy="213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2" name="Rectangle 6"/>
          <p:cNvSpPr>
            <a:spLocks noChangeArrowheads="1"/>
          </p:cNvSpPr>
          <p:nvPr/>
        </p:nvSpPr>
        <p:spPr bwMode="auto">
          <a:xfrm>
            <a:off x="395288" y="5876925"/>
            <a:ext cx="81010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AU" altLang="en-US">
                <a:hlinkClick r:id="rId5"/>
              </a:rPr>
              <a:t>http://www.roundabouttheatre.org/shows-events/if-there-is.aspx</a:t>
            </a:r>
            <a:r>
              <a:rPr lang="en-AU" altLang="en-US"/>
              <a:t> </a:t>
            </a:r>
          </a:p>
        </p:txBody>
      </p:sp>
    </p:spTree>
    <p:extLst>
      <p:ext uri="{BB962C8B-B14F-4D97-AF65-F5344CB8AC3E}">
        <p14:creationId xmlns:p14="http://schemas.microsoft.com/office/powerpoint/2010/main" val="360349208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altLang="en-US" smtClean="0"/>
          </a:p>
        </p:txBody>
      </p:sp>
      <p:pic>
        <p:nvPicPr>
          <p:cNvPr id="15363" name="Picture 4" descr="article-0-151f03ce000005dc-637_634x8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549275"/>
            <a:ext cx="4357687" cy="578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5" descr="25039-square"/>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250825" y="1484313"/>
            <a:ext cx="4067175" cy="406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5" name="Rectangle 6"/>
          <p:cNvSpPr>
            <a:spLocks noChangeArrowheads="1"/>
          </p:cNvSpPr>
          <p:nvPr/>
        </p:nvSpPr>
        <p:spPr bwMode="auto">
          <a:xfrm>
            <a:off x="323850" y="5884863"/>
            <a:ext cx="4032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AU" altLang="en-US">
                <a:hlinkClick r:id="rId5"/>
              </a:rPr>
              <a:t>http://www.roundabouttheatre.org/shows-events/if-there-is.aspx</a:t>
            </a:r>
            <a:r>
              <a:rPr lang="en-AU" altLang="en-US"/>
              <a:t> </a:t>
            </a:r>
          </a:p>
        </p:txBody>
      </p:sp>
    </p:spTree>
    <p:extLst>
      <p:ext uri="{BB962C8B-B14F-4D97-AF65-F5344CB8AC3E}">
        <p14:creationId xmlns:p14="http://schemas.microsoft.com/office/powerpoint/2010/main" val="115779165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en-US" altLang="en-US" smtClean="0"/>
          </a:p>
        </p:txBody>
      </p:sp>
      <p:pic>
        <p:nvPicPr>
          <p:cNvPr id="16387" name="Picture 3" descr="if-there-is-_HERMIONE_LANOI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476375" y="981075"/>
            <a:ext cx="6889750" cy="5213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8" name="Rectangle 4"/>
          <p:cNvSpPr>
            <a:spLocks noChangeArrowheads="1"/>
          </p:cNvSpPr>
          <p:nvPr/>
        </p:nvSpPr>
        <p:spPr bwMode="auto">
          <a:xfrm>
            <a:off x="179388" y="6308725"/>
            <a:ext cx="784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AU" altLang="en-US">
                <a:hlinkClick r:id="rId4"/>
              </a:rPr>
              <a:t>http://www.roundabouttheatre.org/shows-events/if-there-is.aspx</a:t>
            </a:r>
            <a:r>
              <a:rPr lang="en-AU" altLang="en-US"/>
              <a:t> </a:t>
            </a:r>
          </a:p>
        </p:txBody>
      </p:sp>
    </p:spTree>
    <p:extLst>
      <p:ext uri="{BB962C8B-B14F-4D97-AF65-F5344CB8AC3E}">
        <p14:creationId xmlns:p14="http://schemas.microsoft.com/office/powerpoint/2010/main" val="26108910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AU" altLang="en-US" sz="2800" i="1" smtClean="0"/>
              <a:t>If There Is I Haven’t Found It Yet</a:t>
            </a:r>
            <a:r>
              <a:rPr lang="en-AU" altLang="en-US" sz="2800" smtClean="0"/>
              <a:t/>
            </a:r>
            <a:br>
              <a:rPr lang="en-AU" altLang="en-US" sz="2800" smtClean="0"/>
            </a:br>
            <a:r>
              <a:rPr lang="en-AU" altLang="en-US" sz="2800" smtClean="0"/>
              <a:t> by Nick Bloom (2009) </a:t>
            </a:r>
            <a:br>
              <a:rPr lang="en-AU" altLang="en-US" sz="2800" smtClean="0"/>
            </a:br>
            <a:r>
              <a:rPr lang="en-AU" altLang="en-US" sz="2800" smtClean="0"/>
              <a:t>2012 production at Roundabout Theatre</a:t>
            </a:r>
          </a:p>
        </p:txBody>
      </p:sp>
      <p:sp>
        <p:nvSpPr>
          <p:cNvPr id="17411" name="Rectangle 3"/>
          <p:cNvSpPr>
            <a:spLocks noGrp="1" noChangeArrowheads="1"/>
          </p:cNvSpPr>
          <p:nvPr>
            <p:ph type="body" idx="1"/>
          </p:nvPr>
        </p:nvSpPr>
        <p:spPr>
          <a:xfrm>
            <a:off x="7380288" y="1719263"/>
            <a:ext cx="1306512" cy="4411662"/>
          </a:xfrm>
        </p:spPr>
        <p:txBody>
          <a:bodyPr/>
          <a:lstStyle/>
          <a:p>
            <a:pPr eaLnBrk="1" hangingPunct="1">
              <a:lnSpc>
                <a:spcPct val="90000"/>
              </a:lnSpc>
            </a:pPr>
            <a:r>
              <a:rPr lang="en-AU" altLang="en-US" sz="2100" smtClean="0">
                <a:hlinkClick r:id="rId3"/>
              </a:rPr>
              <a:t>http://www.roundabouttheatre.org/shows-events/if-there-is.aspx</a:t>
            </a:r>
            <a:r>
              <a:rPr lang="en-AU" altLang="en-US" sz="2100" smtClean="0"/>
              <a:t> </a:t>
            </a:r>
          </a:p>
        </p:txBody>
      </p:sp>
      <p:pic>
        <p:nvPicPr>
          <p:cNvPr id="17412" name="Picture 4" descr="Jake-Gyllenhaal-Beard-Play-Broadway-1-7095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484313"/>
            <a:ext cx="6624637"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728096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AU" altLang="en-US" b="0" smtClean="0"/>
              <a:t>Craig Arnold: “Pitahaya”</a:t>
            </a:r>
          </a:p>
        </p:txBody>
      </p:sp>
      <p:sp>
        <p:nvSpPr>
          <p:cNvPr id="18435" name="Rectangle 3"/>
          <p:cNvSpPr>
            <a:spLocks noGrp="1" noChangeArrowheads="1"/>
          </p:cNvSpPr>
          <p:nvPr>
            <p:ph type="body" sz="half" idx="1"/>
          </p:nvPr>
        </p:nvSpPr>
        <p:spPr>
          <a:xfrm>
            <a:off x="457200" y="1484313"/>
            <a:ext cx="4038600" cy="4525962"/>
          </a:xfrm>
        </p:spPr>
        <p:txBody>
          <a:bodyPr/>
          <a:lstStyle/>
          <a:p>
            <a:pPr eaLnBrk="1" hangingPunct="1"/>
            <a:r>
              <a:rPr lang="en-AU" altLang="en-US" sz="2200" smtClean="0"/>
              <a:t>Poetry Foundation</a:t>
            </a:r>
          </a:p>
          <a:p>
            <a:pPr eaLnBrk="1" hangingPunct="1"/>
            <a:r>
              <a:rPr lang="en-AU" altLang="en-US" sz="2200" i="1" smtClean="0"/>
              <a:t>Poetry</a:t>
            </a:r>
            <a:r>
              <a:rPr lang="en-AU" altLang="en-US" sz="2200" smtClean="0"/>
              <a:t> journal, October 2013</a:t>
            </a:r>
          </a:p>
          <a:p>
            <a:pPr eaLnBrk="1" hangingPunct="1"/>
            <a:r>
              <a:rPr lang="en-AU" altLang="en-US" sz="2200" smtClean="0">
                <a:hlinkClick r:id="rId3"/>
              </a:rPr>
              <a:t>http://www.poetryfoundation.org/poetrymagazine/poem/246470</a:t>
            </a:r>
            <a:r>
              <a:rPr lang="en-AU" altLang="en-US" sz="2200" smtClean="0"/>
              <a:t> </a:t>
            </a:r>
          </a:p>
        </p:txBody>
      </p:sp>
      <p:sp>
        <p:nvSpPr>
          <p:cNvPr id="18436" name="Rectangle 4"/>
          <p:cNvSpPr>
            <a:spLocks noGrp="1" noChangeArrowheads="1"/>
          </p:cNvSpPr>
          <p:nvPr>
            <p:ph type="body" sz="half" idx="2"/>
          </p:nvPr>
        </p:nvSpPr>
        <p:spPr/>
        <p:txBody>
          <a:bodyPr/>
          <a:lstStyle/>
          <a:p>
            <a:pPr eaLnBrk="1" hangingPunct="1"/>
            <a:endParaRPr lang="en-AU" altLang="en-US" sz="1400" smtClean="0"/>
          </a:p>
          <a:p>
            <a:pPr eaLnBrk="1" hangingPunct="1"/>
            <a:endParaRPr lang="en-AU" altLang="en-US" sz="1400" smtClean="0"/>
          </a:p>
          <a:p>
            <a:pPr eaLnBrk="1" hangingPunct="1"/>
            <a:endParaRPr lang="en-AU" altLang="en-US" sz="1400" smtClean="0"/>
          </a:p>
          <a:p>
            <a:pPr eaLnBrk="1" hangingPunct="1"/>
            <a:endParaRPr lang="en-AU" altLang="en-US" sz="1400" smtClean="0"/>
          </a:p>
          <a:p>
            <a:pPr eaLnBrk="1" hangingPunct="1"/>
            <a:endParaRPr lang="en-AU" altLang="en-US" sz="1400" smtClean="0"/>
          </a:p>
          <a:p>
            <a:pPr eaLnBrk="1" hangingPunct="1"/>
            <a:endParaRPr lang="en-AU" altLang="en-US" sz="1400" smtClean="0"/>
          </a:p>
          <a:p>
            <a:pPr eaLnBrk="1" hangingPunct="1"/>
            <a:endParaRPr lang="en-AU" altLang="en-US" sz="1400" smtClean="0"/>
          </a:p>
          <a:p>
            <a:pPr eaLnBrk="1" hangingPunct="1"/>
            <a:endParaRPr lang="en-AU" altLang="en-US" sz="1400" smtClean="0"/>
          </a:p>
          <a:p>
            <a:pPr eaLnBrk="1" hangingPunct="1"/>
            <a:endParaRPr lang="en-AU" altLang="en-US" sz="1400" smtClean="0"/>
          </a:p>
          <a:p>
            <a:pPr eaLnBrk="1" hangingPunct="1"/>
            <a:endParaRPr lang="en-AU" altLang="en-US" sz="1400" smtClean="0"/>
          </a:p>
          <a:p>
            <a:pPr eaLnBrk="1" hangingPunct="1"/>
            <a:endParaRPr lang="en-AU" altLang="en-US" sz="1400" smtClean="0"/>
          </a:p>
          <a:p>
            <a:pPr eaLnBrk="1" hangingPunct="1"/>
            <a:endParaRPr lang="en-AU" altLang="en-US" sz="1400" smtClean="0"/>
          </a:p>
          <a:p>
            <a:pPr eaLnBrk="1" hangingPunct="1"/>
            <a:endParaRPr lang="en-AU" altLang="en-US" sz="1400" smtClean="0"/>
          </a:p>
          <a:p>
            <a:pPr eaLnBrk="1" hangingPunct="1"/>
            <a:endParaRPr lang="en-AU" altLang="en-US" sz="1400" smtClean="0"/>
          </a:p>
          <a:p>
            <a:pPr eaLnBrk="1" hangingPunct="1"/>
            <a:r>
              <a:rPr lang="en-AU" altLang="en-US" sz="1400" smtClean="0"/>
              <a:t>Image: </a:t>
            </a:r>
            <a:r>
              <a:rPr lang="en-AU" altLang="en-US" sz="1400" smtClean="0">
                <a:hlinkClick r:id="rId4"/>
              </a:rPr>
              <a:t>http://www.poetryfoundation.org/bio/craig-arnold</a:t>
            </a:r>
            <a:r>
              <a:rPr lang="en-AU" altLang="en-US" sz="1400" smtClean="0"/>
              <a:t> </a:t>
            </a:r>
          </a:p>
          <a:p>
            <a:pPr eaLnBrk="1" hangingPunct="1"/>
            <a:endParaRPr lang="en-AU" altLang="en-US" sz="1400" smtClean="0"/>
          </a:p>
        </p:txBody>
      </p:sp>
      <p:pic>
        <p:nvPicPr>
          <p:cNvPr id="18437" name="Picture 6" descr="Poetry-Foundation-Logo-hori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288" y="4652963"/>
            <a:ext cx="3816350"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577193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AU" altLang="en-US" smtClean="0"/>
              <a:t>pitahaya, dragon fruit or thanh long</a:t>
            </a:r>
          </a:p>
        </p:txBody>
      </p:sp>
      <p:sp>
        <p:nvSpPr>
          <p:cNvPr id="19459" name="Rectangle 3"/>
          <p:cNvSpPr>
            <a:spLocks noGrp="1" noChangeArrowheads="1"/>
          </p:cNvSpPr>
          <p:nvPr>
            <p:ph sz="half" idx="2"/>
          </p:nvPr>
        </p:nvSpPr>
        <p:spPr/>
        <p:txBody>
          <a:bodyPr/>
          <a:lstStyle/>
          <a:p>
            <a:pPr eaLnBrk="1" hangingPunct="1"/>
            <a:endParaRPr lang="en-US" altLang="en-US" sz="2600" smtClean="0"/>
          </a:p>
        </p:txBody>
      </p:sp>
      <p:pic>
        <p:nvPicPr>
          <p:cNvPr id="19460" name="Picture 4" descr="File:Yellow pitaya.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2312988"/>
            <a:ext cx="4038600" cy="3222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1" name="Picture 6" descr="Pitaya_cross_section_ed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2276475"/>
            <a:ext cx="4500562"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7"/>
          <p:cNvSpPr>
            <a:spLocks noChangeArrowheads="1"/>
          </p:cNvSpPr>
          <p:nvPr/>
        </p:nvSpPr>
        <p:spPr bwMode="auto">
          <a:xfrm>
            <a:off x="4643438" y="6216650"/>
            <a:ext cx="45005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AU" altLang="en-US">
                <a:hlinkClick r:id="rId5"/>
              </a:rPr>
              <a:t>http://en.wikipedia.org/wiki/File:Pitaya_cross_section_ed2.jpg</a:t>
            </a:r>
            <a:r>
              <a:rPr lang="en-AU" altLang="en-US"/>
              <a:t> </a:t>
            </a:r>
          </a:p>
        </p:txBody>
      </p:sp>
      <p:sp>
        <p:nvSpPr>
          <p:cNvPr id="19463" name="Rectangle 8"/>
          <p:cNvSpPr>
            <a:spLocks noChangeArrowheads="1"/>
          </p:cNvSpPr>
          <p:nvPr/>
        </p:nvSpPr>
        <p:spPr bwMode="auto">
          <a:xfrm>
            <a:off x="395288" y="5805488"/>
            <a:ext cx="3887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AU" altLang="en-US">
                <a:hlinkClick r:id="rId6"/>
              </a:rPr>
              <a:t>http://upload.wikimedia.org/wikipedia/commons/3/3c/Yellow_pitaya.jpg</a:t>
            </a:r>
            <a:r>
              <a:rPr lang="en-AU" altLang="en-US"/>
              <a:t> </a:t>
            </a:r>
          </a:p>
        </p:txBody>
      </p:sp>
    </p:spTree>
    <p:extLst>
      <p:ext uri="{BB962C8B-B14F-4D97-AF65-F5344CB8AC3E}">
        <p14:creationId xmlns:p14="http://schemas.microsoft.com/office/powerpoint/2010/main" val="175242982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AU" altLang="en-US" sz="3500" smtClean="0"/>
              <a:t>“Teach me a fruit of your </a:t>
            </a:r>
            <a:br>
              <a:rPr lang="en-AU" altLang="en-US" sz="3500" smtClean="0"/>
            </a:br>
            <a:r>
              <a:rPr lang="en-AU" altLang="en-US" sz="3500" smtClean="0"/>
              <a:t>country I asked…”</a:t>
            </a:r>
          </a:p>
        </p:txBody>
      </p:sp>
      <p:sp>
        <p:nvSpPr>
          <p:cNvPr id="20483" name="Rectangle 3"/>
          <p:cNvSpPr>
            <a:spLocks noGrp="1" noChangeArrowheads="1"/>
          </p:cNvSpPr>
          <p:nvPr>
            <p:ph type="body" sz="half" idx="1"/>
          </p:nvPr>
        </p:nvSpPr>
        <p:spPr/>
        <p:txBody>
          <a:bodyPr/>
          <a:lstStyle/>
          <a:p>
            <a:pPr eaLnBrk="1" hangingPunct="1"/>
            <a:endParaRPr lang="en-US" altLang="en-US" sz="2600" smtClean="0"/>
          </a:p>
        </p:txBody>
      </p:sp>
      <p:sp>
        <p:nvSpPr>
          <p:cNvPr id="20484" name="Rectangle 4"/>
          <p:cNvSpPr>
            <a:spLocks noGrp="1" noChangeArrowheads="1"/>
          </p:cNvSpPr>
          <p:nvPr>
            <p:ph type="body" sz="half" idx="2"/>
          </p:nvPr>
        </p:nvSpPr>
        <p:spPr/>
        <p:txBody>
          <a:bodyPr/>
          <a:lstStyle/>
          <a:p>
            <a:pPr eaLnBrk="1" hangingPunct="1"/>
            <a:r>
              <a:rPr lang="en-AU" altLang="en-US" sz="2600" smtClean="0"/>
              <a:t>Teach me a fruit of your country I asked and so you dipped </a:t>
            </a:r>
          </a:p>
          <a:p>
            <a:pPr eaLnBrk="1" hangingPunct="1">
              <a:buFont typeface="Wingdings" pitchFamily="2" charset="2"/>
              <a:buNone/>
            </a:pPr>
            <a:r>
              <a:rPr lang="en-AU" altLang="en-US" sz="2600" smtClean="0"/>
              <a:t>	into a shop and in your hand </a:t>
            </a:r>
          </a:p>
          <a:p>
            <a:pPr eaLnBrk="1" hangingPunct="1">
              <a:buFont typeface="Wingdings" pitchFamily="2" charset="2"/>
              <a:buNone/>
            </a:pPr>
            <a:r>
              <a:rPr lang="en-AU" altLang="en-US" sz="2600" smtClean="0"/>
              <a:t>	held me a thick yellow pine cone</a:t>
            </a:r>
          </a:p>
          <a:p>
            <a:pPr eaLnBrk="1" hangingPunct="1">
              <a:buFont typeface="Wingdings" pitchFamily="2" charset="2"/>
              <a:buNone/>
            </a:pPr>
            <a:r>
              <a:rPr lang="en-AU" altLang="en-US" sz="2600" smtClean="0"/>
              <a:t>	</a:t>
            </a:r>
          </a:p>
          <a:p>
            <a:pPr eaLnBrk="1" hangingPunct="1">
              <a:buFont typeface="Wingdings" pitchFamily="2" charset="2"/>
              <a:buNone/>
            </a:pPr>
            <a:r>
              <a:rPr lang="en-AU" altLang="en-US" sz="2600" smtClean="0"/>
              <a:t>	from “Pitahaya”</a:t>
            </a:r>
            <a:br>
              <a:rPr lang="en-AU" altLang="en-US" sz="2600" smtClean="0"/>
            </a:br>
            <a:r>
              <a:rPr lang="en-AU" altLang="en-US" sz="2600" smtClean="0"/>
              <a:t>by Craig Arnold</a:t>
            </a:r>
          </a:p>
        </p:txBody>
      </p:sp>
      <p:pic>
        <p:nvPicPr>
          <p:cNvPr id="20485" name="Picture 5" descr="Yellow-Pitahaya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349500"/>
            <a:ext cx="38100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6"/>
          <p:cNvSpPr>
            <a:spLocks noChangeArrowheads="1"/>
          </p:cNvSpPr>
          <p:nvPr/>
        </p:nvSpPr>
        <p:spPr bwMode="auto">
          <a:xfrm>
            <a:off x="395288" y="5949950"/>
            <a:ext cx="4248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AU" altLang="en-US">
                <a:hlinkClick r:id="rId4"/>
              </a:rPr>
              <a:t>http://www.toucanfruit.com/our-range/fruit/dragon-fruit/</a:t>
            </a:r>
            <a:r>
              <a:rPr lang="en-AU" altLang="en-US"/>
              <a:t> </a:t>
            </a:r>
          </a:p>
        </p:txBody>
      </p:sp>
    </p:spTree>
    <p:extLst>
      <p:ext uri="{BB962C8B-B14F-4D97-AF65-F5344CB8AC3E}">
        <p14:creationId xmlns:p14="http://schemas.microsoft.com/office/powerpoint/2010/main" val="199989326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AU" altLang="en-US" smtClean="0"/>
              <a:t>From </a:t>
            </a:r>
            <a:r>
              <a:rPr lang="en-AU" altLang="en-US" i="1" smtClean="0"/>
              <a:t>Paterson</a:t>
            </a:r>
            <a:r>
              <a:rPr lang="en-AU" altLang="en-US" smtClean="0"/>
              <a:t>: William Carlos Williams</a:t>
            </a:r>
          </a:p>
        </p:txBody>
      </p:sp>
      <p:sp>
        <p:nvSpPr>
          <p:cNvPr id="21507" name="Rectangle 3"/>
          <p:cNvSpPr>
            <a:spLocks noGrp="1" noChangeArrowheads="1"/>
          </p:cNvSpPr>
          <p:nvPr>
            <p:ph type="body" sz="half" idx="1"/>
          </p:nvPr>
        </p:nvSpPr>
        <p:spPr/>
        <p:txBody>
          <a:bodyPr/>
          <a:lstStyle/>
          <a:p>
            <a:pPr eaLnBrk="1" hangingPunct="1">
              <a:buFont typeface="Wingdings" pitchFamily="2" charset="2"/>
              <a:buNone/>
            </a:pPr>
            <a:r>
              <a:rPr lang="en-AU" altLang="en-US" sz="2600" smtClean="0"/>
              <a:t>	</a:t>
            </a:r>
          </a:p>
          <a:p>
            <a:pPr eaLnBrk="1" hangingPunct="1">
              <a:buFont typeface="Wingdings" pitchFamily="2" charset="2"/>
              <a:buNone/>
            </a:pPr>
            <a:r>
              <a:rPr lang="en-AU" altLang="en-US" sz="2600" smtClean="0"/>
              <a:t>	</a:t>
            </a:r>
            <a:r>
              <a:rPr lang="en-AU" altLang="en-US" sz="2600" i="1" smtClean="0"/>
              <a:t>“A dissonance</a:t>
            </a:r>
            <a:br>
              <a:rPr lang="en-AU" altLang="en-US" sz="2600" i="1" smtClean="0"/>
            </a:br>
            <a:r>
              <a:rPr lang="en-AU" altLang="en-US" sz="2600" i="1" smtClean="0"/>
              <a:t>in the valence of Uranium</a:t>
            </a:r>
            <a:br>
              <a:rPr lang="en-AU" altLang="en-US" sz="2600" i="1" smtClean="0"/>
            </a:br>
            <a:r>
              <a:rPr lang="en-AU" altLang="en-US" sz="2600" i="1" smtClean="0"/>
              <a:t>led to the discovery</a:t>
            </a:r>
          </a:p>
          <a:p>
            <a:pPr eaLnBrk="1" hangingPunct="1">
              <a:buFont typeface="Wingdings" pitchFamily="2" charset="2"/>
              <a:buNone/>
            </a:pPr>
            <a:r>
              <a:rPr lang="en-AU" altLang="en-US" sz="2600" i="1" smtClean="0"/>
              <a:t>	</a:t>
            </a:r>
          </a:p>
          <a:p>
            <a:pPr eaLnBrk="1" hangingPunct="1">
              <a:buFont typeface="Wingdings" pitchFamily="2" charset="2"/>
              <a:buNone/>
            </a:pPr>
            <a:r>
              <a:rPr lang="en-AU" altLang="en-US" sz="2600" i="1" smtClean="0"/>
              <a:t>	Dissonance</a:t>
            </a:r>
            <a:br>
              <a:rPr lang="en-AU" altLang="en-US" sz="2600" i="1" smtClean="0"/>
            </a:br>
            <a:r>
              <a:rPr lang="en-AU" altLang="en-US" sz="2600" i="1" smtClean="0"/>
              <a:t>(if you’re interested)</a:t>
            </a:r>
            <a:br>
              <a:rPr lang="en-AU" altLang="en-US" sz="2600" i="1" smtClean="0"/>
            </a:br>
            <a:r>
              <a:rPr lang="en-AU" altLang="en-US" sz="2600" i="1" smtClean="0"/>
              <a:t>leads to discovery”</a:t>
            </a:r>
          </a:p>
          <a:p>
            <a:pPr eaLnBrk="1" hangingPunct="1">
              <a:buFont typeface="Wingdings" pitchFamily="2" charset="2"/>
              <a:buNone/>
            </a:pPr>
            <a:r>
              <a:rPr lang="en-AU" altLang="en-US" sz="2600" smtClean="0"/>
              <a:t>	</a:t>
            </a:r>
          </a:p>
          <a:p>
            <a:pPr eaLnBrk="1" hangingPunct="1">
              <a:buFont typeface="Wingdings" pitchFamily="2" charset="2"/>
              <a:buNone/>
            </a:pPr>
            <a:endParaRPr lang="en-AU" altLang="en-US" sz="2600" smtClean="0"/>
          </a:p>
        </p:txBody>
      </p:sp>
      <p:sp>
        <p:nvSpPr>
          <p:cNvPr id="21508" name="Rectangle 4"/>
          <p:cNvSpPr>
            <a:spLocks noGrp="1" noChangeArrowheads="1"/>
          </p:cNvSpPr>
          <p:nvPr>
            <p:ph type="body" sz="half" idx="2"/>
          </p:nvPr>
        </p:nvSpPr>
        <p:spPr/>
        <p:txBody>
          <a:bodyPr/>
          <a:lstStyle/>
          <a:p>
            <a:pPr eaLnBrk="1" hangingPunct="1">
              <a:lnSpc>
                <a:spcPct val="90000"/>
              </a:lnSpc>
            </a:pPr>
            <a:endParaRPr lang="en-AU" altLang="en-US" sz="2600" smtClean="0"/>
          </a:p>
          <a:p>
            <a:pPr eaLnBrk="1" hangingPunct="1">
              <a:lnSpc>
                <a:spcPct val="90000"/>
              </a:lnSpc>
            </a:pPr>
            <a:r>
              <a:rPr lang="en-AU" altLang="en-US" sz="2600" i="1" smtClean="0"/>
              <a:t>“yellow pine cone”:</a:t>
            </a:r>
            <a:r>
              <a:rPr lang="en-AU" altLang="en-US" sz="2600" smtClean="0"/>
              <a:t> dissonance of adjective and noun leads to discovery of the nature of the fruit by the reader</a:t>
            </a:r>
          </a:p>
          <a:p>
            <a:pPr eaLnBrk="1" hangingPunct="1">
              <a:lnSpc>
                <a:spcPct val="90000"/>
              </a:lnSpc>
            </a:pPr>
            <a:endParaRPr lang="en-AU" altLang="en-US" sz="2600" smtClean="0"/>
          </a:p>
          <a:p>
            <a:pPr eaLnBrk="1" hangingPunct="1">
              <a:lnSpc>
                <a:spcPct val="90000"/>
              </a:lnSpc>
            </a:pPr>
            <a:r>
              <a:rPr lang="en-AU" altLang="en-US" sz="2600" smtClean="0"/>
              <a:t>From Williams, William Carlos, </a:t>
            </a:r>
            <a:r>
              <a:rPr lang="en-AU" altLang="en-US" sz="2600" i="1" smtClean="0"/>
              <a:t>Paterson</a:t>
            </a:r>
            <a:r>
              <a:rPr lang="en-AU" altLang="en-US" sz="2600" smtClean="0"/>
              <a:t>, New Directions Publishing, 1995</a:t>
            </a:r>
          </a:p>
        </p:txBody>
      </p:sp>
    </p:spTree>
    <p:extLst>
      <p:ext uri="{BB962C8B-B14F-4D97-AF65-F5344CB8AC3E}">
        <p14:creationId xmlns:p14="http://schemas.microsoft.com/office/powerpoint/2010/main" val="912958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p:txBody>
          <a:bodyPr/>
          <a:lstStyle/>
          <a:p>
            <a:pPr eaLnBrk="1" hangingPunct="1"/>
            <a:r>
              <a:rPr lang="en-AU" altLang="en-US" smtClean="0"/>
              <a:t/>
            </a:r>
            <a:br>
              <a:rPr lang="en-AU" altLang="en-US" smtClean="0"/>
            </a:br>
            <a:r>
              <a:rPr lang="en-AU" altLang="en-US" smtClean="0"/>
              <a:t>“Short short stories”</a:t>
            </a:r>
          </a:p>
        </p:txBody>
      </p:sp>
      <p:sp>
        <p:nvSpPr>
          <p:cNvPr id="22531" name="Rectangle 5"/>
          <p:cNvSpPr>
            <a:spLocks noGrp="1" noChangeArrowheads="1"/>
          </p:cNvSpPr>
          <p:nvPr>
            <p:ph type="body" sz="half" idx="1"/>
          </p:nvPr>
        </p:nvSpPr>
        <p:spPr/>
        <p:txBody>
          <a:bodyPr/>
          <a:lstStyle/>
          <a:p>
            <a:pPr eaLnBrk="1" hangingPunct="1">
              <a:lnSpc>
                <a:spcPct val="90000"/>
              </a:lnSpc>
            </a:pPr>
            <a:endParaRPr lang="en-AU" altLang="en-US" sz="2600" smtClean="0"/>
          </a:p>
          <a:p>
            <a:pPr eaLnBrk="1" hangingPunct="1">
              <a:lnSpc>
                <a:spcPct val="90000"/>
              </a:lnSpc>
            </a:pPr>
            <a:r>
              <a:rPr lang="en-AU" altLang="en-US" sz="2600" smtClean="0"/>
              <a:t>title</a:t>
            </a:r>
          </a:p>
          <a:p>
            <a:pPr eaLnBrk="1" hangingPunct="1">
              <a:lnSpc>
                <a:spcPct val="90000"/>
              </a:lnSpc>
            </a:pPr>
            <a:r>
              <a:rPr lang="en-AU" altLang="en-US" sz="2600" smtClean="0"/>
              <a:t>limited number of characters</a:t>
            </a:r>
          </a:p>
          <a:p>
            <a:pPr eaLnBrk="1" hangingPunct="1">
              <a:lnSpc>
                <a:spcPct val="90000"/>
              </a:lnSpc>
            </a:pPr>
            <a:r>
              <a:rPr lang="en-AU" altLang="en-US" sz="2600" smtClean="0"/>
              <a:t>limited plot</a:t>
            </a:r>
          </a:p>
          <a:p>
            <a:pPr eaLnBrk="1" hangingPunct="1">
              <a:lnSpc>
                <a:spcPct val="90000"/>
              </a:lnSpc>
            </a:pPr>
            <a:r>
              <a:rPr lang="en-AU" altLang="en-US" sz="2600" smtClean="0"/>
              <a:t>limited number of ideas explored</a:t>
            </a:r>
          </a:p>
          <a:p>
            <a:pPr eaLnBrk="1" hangingPunct="1">
              <a:lnSpc>
                <a:spcPct val="90000"/>
              </a:lnSpc>
            </a:pPr>
            <a:r>
              <a:rPr lang="en-AU" altLang="en-US" sz="2600" smtClean="0"/>
              <a:t>“explodes a moment”</a:t>
            </a:r>
          </a:p>
          <a:p>
            <a:pPr eaLnBrk="1" hangingPunct="1">
              <a:lnSpc>
                <a:spcPct val="90000"/>
              </a:lnSpc>
            </a:pPr>
            <a:r>
              <a:rPr lang="en-AU" altLang="en-US" sz="2600" smtClean="0"/>
              <a:t>framed and deliberately structured narrative</a:t>
            </a:r>
          </a:p>
          <a:p>
            <a:pPr eaLnBrk="1" hangingPunct="1">
              <a:lnSpc>
                <a:spcPct val="90000"/>
              </a:lnSpc>
            </a:pPr>
            <a:endParaRPr lang="en-AU" altLang="en-US" sz="2600" smtClean="0"/>
          </a:p>
        </p:txBody>
      </p:sp>
      <p:sp>
        <p:nvSpPr>
          <p:cNvPr id="22532" name="Rectangle 6"/>
          <p:cNvSpPr>
            <a:spLocks noGrp="1" noChangeArrowheads="1"/>
          </p:cNvSpPr>
          <p:nvPr>
            <p:ph type="body" sz="half" idx="2"/>
          </p:nvPr>
        </p:nvSpPr>
        <p:spPr>
          <a:xfrm>
            <a:off x="4648200" y="1700213"/>
            <a:ext cx="4038600" cy="4411662"/>
          </a:xfrm>
        </p:spPr>
        <p:txBody>
          <a:bodyPr/>
          <a:lstStyle/>
          <a:p>
            <a:pPr eaLnBrk="1" hangingPunct="1">
              <a:lnSpc>
                <a:spcPct val="90000"/>
              </a:lnSpc>
              <a:buFont typeface="Wingdings" pitchFamily="2" charset="2"/>
              <a:buNone/>
            </a:pPr>
            <a:r>
              <a:rPr lang="en-AU" altLang="en-US" sz="2600" b="1" smtClean="0"/>
              <a:t>Stimulus:</a:t>
            </a:r>
          </a:p>
          <a:p>
            <a:pPr eaLnBrk="1" hangingPunct="1">
              <a:lnSpc>
                <a:spcPct val="90000"/>
              </a:lnSpc>
            </a:pPr>
            <a:endParaRPr lang="en-AU" altLang="en-US" sz="2600" smtClean="0"/>
          </a:p>
          <a:p>
            <a:pPr eaLnBrk="1" hangingPunct="1">
              <a:lnSpc>
                <a:spcPct val="90000"/>
              </a:lnSpc>
            </a:pPr>
            <a:r>
              <a:rPr lang="en-AU" altLang="en-US" sz="2600" smtClean="0"/>
              <a:t>opening line of a piece of imaginative writing about Discovery:</a:t>
            </a:r>
          </a:p>
          <a:p>
            <a:pPr eaLnBrk="1" hangingPunct="1">
              <a:lnSpc>
                <a:spcPct val="90000"/>
              </a:lnSpc>
            </a:pPr>
            <a:endParaRPr lang="en-AU" altLang="en-US" sz="2600" smtClean="0"/>
          </a:p>
          <a:p>
            <a:pPr eaLnBrk="1" hangingPunct="1">
              <a:lnSpc>
                <a:spcPct val="90000"/>
              </a:lnSpc>
            </a:pPr>
            <a:r>
              <a:rPr lang="en-AU" altLang="en-US" sz="2600" smtClean="0"/>
              <a:t>“Teach me a </a:t>
            </a:r>
            <a:r>
              <a:rPr lang="en-AU" altLang="en-US" sz="2600" b="1" smtClean="0"/>
              <a:t>food</a:t>
            </a:r>
            <a:r>
              <a:rPr lang="en-AU" altLang="en-US" sz="2600" smtClean="0"/>
              <a:t> of your country…”</a:t>
            </a:r>
          </a:p>
        </p:txBody>
      </p:sp>
    </p:spTree>
    <p:extLst>
      <p:ext uri="{BB962C8B-B14F-4D97-AF65-F5344CB8AC3E}">
        <p14:creationId xmlns:p14="http://schemas.microsoft.com/office/powerpoint/2010/main" val="3538366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212028" y="1562273"/>
            <a:ext cx="8503920" cy="4572000"/>
          </a:xfrm>
        </p:spPr>
        <p:txBody>
          <a:bodyPr>
            <a:normAutofit/>
          </a:bodyPr>
          <a:lstStyle/>
          <a:p>
            <a:pPr marL="0" indent="0">
              <a:buNone/>
            </a:pPr>
            <a:r>
              <a:rPr lang="en-AU" dirty="0" smtClean="0"/>
              <a:t>A diverse field embracing</a:t>
            </a:r>
          </a:p>
          <a:p>
            <a:pPr>
              <a:buBlip>
                <a:blip r:embed="rId3"/>
              </a:buBlip>
            </a:pPr>
            <a:r>
              <a:rPr lang="en-AU" dirty="0" smtClean="0"/>
              <a:t>Different disciplines </a:t>
            </a:r>
          </a:p>
          <a:p>
            <a:pPr>
              <a:buBlip>
                <a:blip r:embed="rId3"/>
              </a:buBlip>
            </a:pPr>
            <a:r>
              <a:rPr lang="en-AU" dirty="0" smtClean="0"/>
              <a:t>Different approaches and methods</a:t>
            </a:r>
          </a:p>
          <a:p>
            <a:pPr>
              <a:buBlip>
                <a:blip r:embed="rId3"/>
              </a:buBlip>
            </a:pPr>
            <a:r>
              <a:rPr lang="en-AU" dirty="0" smtClean="0"/>
              <a:t>High and popular culture</a:t>
            </a:r>
          </a:p>
          <a:p>
            <a:pPr>
              <a:buBlip>
                <a:blip r:embed="rId3"/>
              </a:buBlip>
            </a:pPr>
            <a:r>
              <a:rPr lang="en-AU" dirty="0" smtClean="0"/>
              <a:t>Everyday meanings and practices</a:t>
            </a:r>
          </a:p>
          <a:p>
            <a:pPr>
              <a:buBlip>
                <a:blip r:embed="rId3"/>
              </a:buBlip>
            </a:pPr>
            <a:endParaRPr lang="en-AU" dirty="0"/>
          </a:p>
          <a:p>
            <a:pPr marL="0" indent="0">
              <a:buNone/>
            </a:pPr>
            <a:endParaRPr lang="en-AU" dirty="0" smtClean="0"/>
          </a:p>
          <a:p>
            <a:pPr marL="0" indent="0">
              <a:buNone/>
            </a:pPr>
            <a:endParaRPr lang="en-AU" dirty="0"/>
          </a:p>
        </p:txBody>
      </p:sp>
      <p:sp>
        <p:nvSpPr>
          <p:cNvPr id="3" name="Title 2"/>
          <p:cNvSpPr>
            <a:spLocks noGrp="1"/>
          </p:cNvSpPr>
          <p:nvPr>
            <p:ph type="title"/>
          </p:nvPr>
        </p:nvSpPr>
        <p:spPr/>
        <p:txBody>
          <a:bodyPr>
            <a:normAutofit/>
          </a:bodyPr>
          <a:lstStyle/>
          <a:p>
            <a:r>
              <a:rPr lang="en-AU" b="1" dirty="0" smtClean="0"/>
              <a:t>Cultural Studies</a:t>
            </a:r>
            <a:endParaRPr lang="en-AU" b="1" dirty="0"/>
          </a:p>
        </p:txBody>
      </p:sp>
      <p:sp>
        <p:nvSpPr>
          <p:cNvPr id="4" name="Rectangle 3"/>
          <p:cNvSpPr/>
          <p:nvPr/>
        </p:nvSpPr>
        <p:spPr>
          <a:xfrm>
            <a:off x="2123728" y="4221088"/>
            <a:ext cx="5040560" cy="1446550"/>
          </a:xfrm>
          <a:prstGeom prst="rect">
            <a:avLst/>
          </a:prstGeom>
          <a:noFill/>
        </p:spPr>
        <p:txBody>
          <a:bodyPr wrap="square" lIns="91440" tIns="45720" rIns="91440" bIns="45720">
            <a:spAutoFit/>
          </a:bodyPr>
          <a:lstStyle/>
          <a:p>
            <a:pPr algn="ctr"/>
            <a:r>
              <a:rPr lang="en-US" sz="8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Perfect!</a:t>
            </a:r>
            <a:endParaRPr lang="en-US" sz="8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2463451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68313" y="549275"/>
            <a:ext cx="7543800" cy="1295400"/>
          </a:xfrm>
        </p:spPr>
        <p:txBody>
          <a:bodyPr/>
          <a:lstStyle/>
          <a:p>
            <a:pPr eaLnBrk="1" hangingPunct="1"/>
            <a:r>
              <a:rPr lang="en-AU" altLang="en-US" sz="3200" smtClean="0"/>
              <a:t>The Japanese island of Kuchinoerabujima and </a:t>
            </a:r>
            <a:br>
              <a:rPr lang="en-AU" altLang="en-US" sz="3200" smtClean="0"/>
            </a:br>
            <a:r>
              <a:rPr lang="en-AU" altLang="en-US" sz="3200" smtClean="0"/>
              <a:t>US poet Craig Arnold</a:t>
            </a:r>
          </a:p>
        </p:txBody>
      </p:sp>
      <p:pic>
        <p:nvPicPr>
          <p:cNvPr id="23555" name="Picture 3" descr="kuchinoerabu-jima_volcano_japan_photo_jma_1980"/>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2600325"/>
            <a:ext cx="4038600" cy="2649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6" name="Picture 4" descr="[n629877320_907158_2604.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8200" y="2447925"/>
            <a:ext cx="4038600" cy="2952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7" name="Rectangle 5"/>
          <p:cNvSpPr>
            <a:spLocks noChangeArrowheads="1"/>
          </p:cNvSpPr>
          <p:nvPr/>
        </p:nvSpPr>
        <p:spPr bwMode="auto">
          <a:xfrm>
            <a:off x="468313" y="5949950"/>
            <a:ext cx="41036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AU" altLang="en-US">
                <a:hlinkClick r:id="rId5"/>
              </a:rPr>
              <a:t>http://www.geographic.org/photos/volcanoes/volcano_photos_35.html</a:t>
            </a:r>
            <a:r>
              <a:rPr lang="en-AU" altLang="en-US"/>
              <a:t> </a:t>
            </a:r>
          </a:p>
        </p:txBody>
      </p:sp>
      <p:sp>
        <p:nvSpPr>
          <p:cNvPr id="23558" name="Rectangle 6"/>
          <p:cNvSpPr>
            <a:spLocks noChangeArrowheads="1"/>
          </p:cNvSpPr>
          <p:nvPr/>
        </p:nvSpPr>
        <p:spPr bwMode="auto">
          <a:xfrm>
            <a:off x="5003800" y="5661025"/>
            <a:ext cx="356393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AU" altLang="en-US">
                <a:hlinkClick r:id="rId6"/>
              </a:rPr>
              <a:t>http://latimesblogs.latimes.com/.a/6a00d8341c630a53ef0115707a7abc970b-800wi</a:t>
            </a:r>
            <a:r>
              <a:rPr lang="en-AU" altLang="en-US"/>
              <a:t> </a:t>
            </a:r>
          </a:p>
        </p:txBody>
      </p:sp>
    </p:spTree>
    <p:extLst>
      <p:ext uri="{BB962C8B-B14F-4D97-AF65-F5344CB8AC3E}">
        <p14:creationId xmlns:p14="http://schemas.microsoft.com/office/powerpoint/2010/main" val="97088819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AU" altLang="en-US" smtClean="0"/>
              <a:t>Discovery through The Disappearing</a:t>
            </a:r>
          </a:p>
        </p:txBody>
      </p:sp>
      <p:sp>
        <p:nvSpPr>
          <p:cNvPr id="24579" name="Rectangle 4"/>
          <p:cNvSpPr>
            <a:spLocks noGrp="1" noChangeArrowheads="1"/>
          </p:cNvSpPr>
          <p:nvPr>
            <p:ph type="body" sz="half" idx="1"/>
          </p:nvPr>
        </p:nvSpPr>
        <p:spPr/>
        <p:txBody>
          <a:bodyPr/>
          <a:lstStyle/>
          <a:p>
            <a:pPr eaLnBrk="1" hangingPunct="1"/>
            <a:endParaRPr lang="en-US" altLang="en-US" sz="2200" smtClean="0"/>
          </a:p>
        </p:txBody>
      </p:sp>
      <p:sp>
        <p:nvSpPr>
          <p:cNvPr id="24580" name="Rectangle 5"/>
          <p:cNvSpPr>
            <a:spLocks noGrp="1" noChangeArrowheads="1"/>
          </p:cNvSpPr>
          <p:nvPr>
            <p:ph type="body" sz="half" idx="2"/>
          </p:nvPr>
        </p:nvSpPr>
        <p:spPr/>
        <p:txBody>
          <a:bodyPr/>
          <a:lstStyle/>
          <a:p>
            <a:pPr eaLnBrk="1" hangingPunct="1"/>
            <a:r>
              <a:rPr lang="en-AU" altLang="en-US" sz="2200" smtClean="0"/>
              <a:t>a free app based public poetry project from The Red Room Company that geo-locates hundreds of contemporary Australian poems to the place that inspired them</a:t>
            </a:r>
          </a:p>
          <a:p>
            <a:pPr eaLnBrk="1" hangingPunct="1"/>
            <a:r>
              <a:rPr lang="en-AU" altLang="en-US" sz="2200" smtClean="0"/>
              <a:t>See the App stores for Apple and Android</a:t>
            </a:r>
          </a:p>
          <a:p>
            <a:pPr eaLnBrk="1" hangingPunct="1"/>
            <a:r>
              <a:rPr lang="en-AU" altLang="en-US" sz="2200" smtClean="0">
                <a:hlinkClick r:id="rId3"/>
              </a:rPr>
              <a:t>http://redroomcompany.org/projects/disappearing/</a:t>
            </a:r>
            <a:r>
              <a:rPr lang="en-AU" altLang="en-US" sz="2200" smtClean="0"/>
              <a:t> </a:t>
            </a:r>
          </a:p>
        </p:txBody>
      </p:sp>
      <p:sp>
        <p:nvSpPr>
          <p:cNvPr id="24581" name="AutoShape 7" descr="9k="/>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582" name="AutoShape 9" descr="9k="/>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24583" name="Picture 11" descr="The-Disappearing-Tree1-620x9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484313"/>
            <a:ext cx="3389312" cy="508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4580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AU" altLang="en-US" smtClean="0"/>
              <a:t>Thank you</a:t>
            </a:r>
          </a:p>
        </p:txBody>
      </p:sp>
      <p:sp>
        <p:nvSpPr>
          <p:cNvPr id="25603" name="Rectangle 3"/>
          <p:cNvSpPr>
            <a:spLocks noGrp="1" noChangeArrowheads="1"/>
          </p:cNvSpPr>
          <p:nvPr>
            <p:ph type="body" idx="1"/>
          </p:nvPr>
        </p:nvSpPr>
        <p:spPr/>
        <p:txBody>
          <a:bodyPr/>
          <a:lstStyle/>
          <a:p>
            <a:pPr eaLnBrk="1" hangingPunct="1">
              <a:lnSpc>
                <a:spcPct val="90000"/>
              </a:lnSpc>
              <a:buFont typeface="Wingdings" pitchFamily="2" charset="2"/>
              <a:buNone/>
            </a:pPr>
            <a:r>
              <a:rPr lang="en-AU" altLang="en-US" sz="2100" smtClean="0"/>
              <a:t>	</a:t>
            </a:r>
          </a:p>
          <a:p>
            <a:pPr eaLnBrk="1" hangingPunct="1">
              <a:lnSpc>
                <a:spcPct val="90000"/>
              </a:lnSpc>
              <a:buFont typeface="Wingdings" pitchFamily="2" charset="2"/>
              <a:buNone/>
            </a:pPr>
            <a:r>
              <a:rPr lang="en-AU" altLang="en-US" sz="2100" smtClean="0"/>
              <a:t>	“Poems are for exploration, discovery, transformation.  They would be very dull otherwise.  But not necessarily personal discovery – the idea of poetry primarily for therapy is pretty pointless, don’t you think?”</a:t>
            </a:r>
          </a:p>
          <a:p>
            <a:pPr eaLnBrk="1" hangingPunct="1">
              <a:lnSpc>
                <a:spcPct val="90000"/>
              </a:lnSpc>
              <a:buFont typeface="Wingdings" pitchFamily="2" charset="2"/>
              <a:buNone/>
            </a:pPr>
            <a:endParaRPr lang="en-AU" altLang="en-US" sz="2100" smtClean="0"/>
          </a:p>
          <a:p>
            <a:pPr eaLnBrk="1" hangingPunct="1">
              <a:lnSpc>
                <a:spcPct val="90000"/>
              </a:lnSpc>
              <a:buFont typeface="Wingdings" pitchFamily="2" charset="2"/>
              <a:buNone/>
            </a:pPr>
            <a:r>
              <a:rPr lang="en-AU" altLang="en-US" sz="2100" smtClean="0"/>
              <a:t>	- Jo Shapcott </a:t>
            </a:r>
          </a:p>
          <a:p>
            <a:pPr eaLnBrk="1" hangingPunct="1">
              <a:lnSpc>
                <a:spcPct val="90000"/>
              </a:lnSpc>
              <a:buFont typeface="Wingdings" pitchFamily="2" charset="2"/>
              <a:buNone/>
            </a:pPr>
            <a:endParaRPr lang="en-AU" altLang="en-US" sz="2100" smtClean="0"/>
          </a:p>
          <a:p>
            <a:pPr eaLnBrk="1" hangingPunct="1">
              <a:lnSpc>
                <a:spcPct val="90000"/>
              </a:lnSpc>
              <a:buFont typeface="Wingdings" pitchFamily="2" charset="2"/>
              <a:buNone/>
            </a:pPr>
            <a:r>
              <a:rPr lang="en-AU" altLang="en-US" sz="2100" smtClean="0"/>
              <a:t>	</a:t>
            </a:r>
            <a:r>
              <a:rPr lang="en-AU" altLang="en-US" sz="2100" smtClean="0">
                <a:hlinkClick r:id="rId3"/>
              </a:rPr>
              <a:t>http://lidiavianu.scriptmania.com/jo_shapcott.htm</a:t>
            </a:r>
            <a:r>
              <a:rPr lang="en-AU" altLang="en-US" sz="2100" smtClean="0"/>
              <a:t> </a:t>
            </a:r>
          </a:p>
          <a:p>
            <a:pPr eaLnBrk="1" hangingPunct="1">
              <a:lnSpc>
                <a:spcPct val="90000"/>
              </a:lnSpc>
              <a:buFont typeface="Wingdings" pitchFamily="2" charset="2"/>
              <a:buNone/>
            </a:pPr>
            <a:endParaRPr lang="en-AU" altLang="en-US" sz="2100" smtClean="0"/>
          </a:p>
          <a:p>
            <a:pPr eaLnBrk="1" hangingPunct="1">
              <a:lnSpc>
                <a:spcPct val="90000"/>
              </a:lnSpc>
            </a:pPr>
            <a:r>
              <a:rPr lang="en-AU" altLang="en-US" sz="2100" smtClean="0">
                <a:hlinkClick r:id="rId4"/>
              </a:rPr>
              <a:t>tony.d.britten@gmail.com</a:t>
            </a:r>
            <a:endParaRPr lang="en-AU" altLang="en-US" sz="2100" smtClean="0"/>
          </a:p>
          <a:p>
            <a:pPr eaLnBrk="1" hangingPunct="1">
              <a:lnSpc>
                <a:spcPct val="90000"/>
              </a:lnSpc>
            </a:pPr>
            <a:endParaRPr lang="en-AU" altLang="en-US" sz="2100" smtClean="0"/>
          </a:p>
        </p:txBody>
      </p:sp>
    </p:spTree>
    <p:extLst>
      <p:ext uri="{BB962C8B-B14F-4D97-AF65-F5344CB8AC3E}">
        <p14:creationId xmlns:p14="http://schemas.microsoft.com/office/powerpoint/2010/main" val="21162254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pPr marL="0" indent="0">
              <a:buNone/>
            </a:pPr>
            <a:endParaRPr lang="en-AU" dirty="0"/>
          </a:p>
          <a:p>
            <a:pPr marL="0" indent="0">
              <a:buNone/>
            </a:pPr>
            <a:r>
              <a:rPr lang="en-AU" sz="3200" dirty="0" smtClean="0"/>
              <a:t>An </a:t>
            </a:r>
            <a:r>
              <a:rPr lang="en-AU" sz="3200" dirty="0"/>
              <a:t>Area of Study is the exploration of a concept that affects our perceptions of ourselves and our world. </a:t>
            </a:r>
            <a:endParaRPr lang="en-AU" sz="3200" dirty="0" smtClean="0"/>
          </a:p>
          <a:p>
            <a:pPr marL="0" indent="0">
              <a:buNone/>
            </a:pPr>
            <a:r>
              <a:rPr lang="en-AU" sz="3200" dirty="0" smtClean="0"/>
              <a:t>Students </a:t>
            </a:r>
            <a:r>
              <a:rPr lang="en-AU" sz="3200" dirty="0"/>
              <a:t>explore, analyse, question and articulate the ways in which perceptions of this concept are shaped in and through a variety of texts. </a:t>
            </a:r>
          </a:p>
        </p:txBody>
      </p:sp>
      <p:sp>
        <p:nvSpPr>
          <p:cNvPr id="3" name="Title 2"/>
          <p:cNvSpPr>
            <a:spLocks noGrp="1"/>
          </p:cNvSpPr>
          <p:nvPr>
            <p:ph type="title"/>
          </p:nvPr>
        </p:nvSpPr>
        <p:spPr/>
        <p:txBody>
          <a:bodyPr>
            <a:normAutofit/>
          </a:bodyPr>
          <a:lstStyle/>
          <a:p>
            <a:r>
              <a:rPr lang="en-AU" sz="4000" b="1" dirty="0" smtClean="0"/>
              <a:t>Area of Study</a:t>
            </a:r>
            <a:endParaRPr lang="en-AU" sz="4000" b="1" dirty="0"/>
          </a:p>
        </p:txBody>
      </p:sp>
    </p:spTree>
    <p:extLst>
      <p:ext uri="{BB962C8B-B14F-4D97-AF65-F5344CB8AC3E}">
        <p14:creationId xmlns:p14="http://schemas.microsoft.com/office/powerpoint/2010/main" val="326956871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77500" lnSpcReduction="20000"/>
          </a:bodyPr>
          <a:lstStyle/>
          <a:p>
            <a:pPr marL="0" indent="0">
              <a:buNone/>
            </a:pPr>
            <a:endParaRPr lang="en-US" sz="3600" dirty="0"/>
          </a:p>
          <a:p>
            <a:pPr marL="0" indent="0">
              <a:buNone/>
            </a:pPr>
            <a:r>
              <a:rPr lang="en-US" sz="3600" b="1" dirty="0" smtClean="0"/>
              <a:t>Syllabus</a:t>
            </a:r>
          </a:p>
          <a:p>
            <a:r>
              <a:rPr lang="en-AU" sz="3600" dirty="0"/>
              <a:t>An Area of Study is the exploration of </a:t>
            </a:r>
            <a:r>
              <a:rPr lang="en-AU" sz="3600" dirty="0">
                <a:solidFill>
                  <a:srgbClr val="009999"/>
                </a:solidFill>
              </a:rPr>
              <a:t>a concept that affects our perceptions of ourselves and our world</a:t>
            </a:r>
            <a:r>
              <a:rPr lang="en-AU" sz="3600" dirty="0" smtClean="0"/>
              <a:t>.</a:t>
            </a:r>
          </a:p>
          <a:p>
            <a:pPr marL="0" indent="0">
              <a:buNone/>
            </a:pPr>
            <a:endParaRPr lang="en-US" sz="3600" dirty="0"/>
          </a:p>
          <a:p>
            <a:pPr marL="0" indent="0">
              <a:buNone/>
            </a:pPr>
            <a:r>
              <a:rPr lang="en-US" sz="3600" b="1" dirty="0" smtClean="0"/>
              <a:t>Prescriptions</a:t>
            </a:r>
            <a:endParaRPr lang="en-US" sz="3600" dirty="0" smtClean="0"/>
          </a:p>
          <a:p>
            <a:r>
              <a:rPr lang="en-US" sz="3600" dirty="0"/>
              <a:t>This Area of Study requires students to explore the ways in which the concept of discovery is represented in and through texts. </a:t>
            </a:r>
            <a:endParaRPr lang="en-AU" sz="3600" dirty="0"/>
          </a:p>
          <a:p>
            <a:pPr marL="0" indent="0">
              <a:buNone/>
            </a:pPr>
            <a:endParaRPr lang="en-AU" dirty="0"/>
          </a:p>
        </p:txBody>
      </p:sp>
      <p:sp>
        <p:nvSpPr>
          <p:cNvPr id="3" name="Title 2"/>
          <p:cNvSpPr>
            <a:spLocks noGrp="1"/>
          </p:cNvSpPr>
          <p:nvPr>
            <p:ph type="title"/>
          </p:nvPr>
        </p:nvSpPr>
        <p:spPr/>
        <p:txBody>
          <a:bodyPr/>
          <a:lstStyle/>
          <a:p>
            <a:r>
              <a:rPr lang="en-AU" dirty="0" smtClean="0"/>
              <a:t>Syllabus / Prescriptions</a:t>
            </a:r>
            <a:endParaRPr lang="en-AU" dirty="0"/>
          </a:p>
        </p:txBody>
      </p:sp>
      <p:sp>
        <p:nvSpPr>
          <p:cNvPr id="4" name="Oval 3"/>
          <p:cNvSpPr/>
          <p:nvPr/>
        </p:nvSpPr>
        <p:spPr>
          <a:xfrm>
            <a:off x="2699792" y="5013176"/>
            <a:ext cx="2376264" cy="4548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811518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ln>
            <a:solidFill>
              <a:srgbClr val="009999"/>
            </a:solidFill>
          </a:ln>
        </p:spPr>
        <p:txBody>
          <a:bodyPr>
            <a:normAutofit fontScale="92500" lnSpcReduction="10000"/>
          </a:bodyPr>
          <a:lstStyle/>
          <a:p>
            <a:pPr marL="0" indent="0">
              <a:buNone/>
            </a:pPr>
            <a:r>
              <a:rPr lang="en-US" dirty="0"/>
              <a:t>Discovery can encompass the experience of discovering something for the first time or rediscovering something that has been lost, forgotten or concealed. Discoveries can be sudden and unexpected, or they can emerge from a process of deliberate and careful planning evoked by curiosity, necessity or wonder. Discoveries can be fresh and intensely meaningful in ways that may be emotional, creative, intellectual, physical and spiritual. They can also be confronting and provocative. They can lead us to new worlds and values, stimulate new ideas, and enable us to speculate about future possibilities. Discoveries and discovering can offer new understandings and renewed perceptions of ourselves and others. </a:t>
            </a:r>
            <a:endParaRPr lang="en-AU" dirty="0"/>
          </a:p>
          <a:p>
            <a:pPr marL="0" indent="0">
              <a:buNone/>
            </a:pPr>
            <a:endParaRPr lang="en-AU" dirty="0"/>
          </a:p>
        </p:txBody>
      </p:sp>
      <p:sp>
        <p:nvSpPr>
          <p:cNvPr id="3" name="Title 2"/>
          <p:cNvSpPr>
            <a:spLocks noGrp="1"/>
          </p:cNvSpPr>
          <p:nvPr>
            <p:ph type="title"/>
          </p:nvPr>
        </p:nvSpPr>
        <p:spPr/>
        <p:txBody>
          <a:bodyPr>
            <a:normAutofit/>
          </a:bodyPr>
          <a:lstStyle/>
          <a:p>
            <a:r>
              <a:rPr lang="en-US" dirty="0"/>
              <a:t>Possibilities about </a:t>
            </a:r>
            <a:r>
              <a:rPr lang="en-US" dirty="0" smtClean="0"/>
              <a:t>its nature</a:t>
            </a:r>
            <a:endParaRPr lang="en-AU" dirty="0"/>
          </a:p>
        </p:txBody>
      </p:sp>
      <p:cxnSp>
        <p:nvCxnSpPr>
          <p:cNvPr id="5" name="Straight Connector 4"/>
          <p:cNvCxnSpPr/>
          <p:nvPr/>
        </p:nvCxnSpPr>
        <p:spPr>
          <a:xfrm>
            <a:off x="2483768" y="1916832"/>
            <a:ext cx="583264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95536" y="2924944"/>
            <a:ext cx="331236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07704" y="3284984"/>
            <a:ext cx="43924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487816" y="3645024"/>
            <a:ext cx="8286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1645" y="4005064"/>
            <a:ext cx="3482283"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948264" y="3953869"/>
            <a:ext cx="136815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5536" y="4653136"/>
            <a:ext cx="432048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740352" y="4653136"/>
            <a:ext cx="648072" cy="0"/>
          </a:xfrm>
          <a:prstGeom prst="line">
            <a:avLst/>
          </a:prstGeom>
          <a:ln w="28575">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95536" y="5013176"/>
            <a:ext cx="5472608" cy="0"/>
          </a:xfrm>
          <a:prstGeom prst="line">
            <a:avLst/>
          </a:prstGeom>
          <a:ln w="28575">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95536" y="5337212"/>
            <a:ext cx="4824536" cy="36004"/>
          </a:xfrm>
          <a:prstGeom prst="line">
            <a:avLst/>
          </a:prstGeom>
          <a:ln w="28575">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383868" y="5661248"/>
            <a:ext cx="4680520" cy="0"/>
          </a:xfrm>
          <a:prstGeom prst="line">
            <a:avLst/>
          </a:prstGeom>
          <a:ln w="28575">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95536" y="6021288"/>
            <a:ext cx="5004556" cy="0"/>
          </a:xfrm>
          <a:prstGeom prst="line">
            <a:avLst/>
          </a:prstGeom>
          <a:ln w="28575">
            <a:solidFill>
              <a:srgbClr val="009999"/>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323528" y="1556792"/>
            <a:ext cx="1584176"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240611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par>
                          <p:cTn id="18" fill="hold">
                            <p:stCondLst>
                              <p:cond delay="1500"/>
                            </p:stCondLst>
                            <p:childTnLst>
                              <p:par>
                                <p:cTn id="19" presetID="22" presetClass="entr" presetSubtype="8" fill="hold" nodeType="afterEffect">
                                  <p:stCondLst>
                                    <p:cond delay="50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50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1000"/>
                                        <p:tgtEl>
                                          <p:spTgt spid="11"/>
                                        </p:tgtEl>
                                      </p:cBhvr>
                                    </p:animEffect>
                                  </p:childTnLst>
                                </p:cTn>
                              </p:par>
                            </p:childTnLst>
                          </p:cTn>
                        </p:par>
                        <p:par>
                          <p:cTn id="27" fill="hold">
                            <p:stCondLst>
                              <p:cond delay="1500"/>
                            </p:stCondLst>
                            <p:childTnLst>
                              <p:par>
                                <p:cTn id="28" presetID="22" presetClass="entr" presetSubtype="8" fill="hold" nodeType="afterEffect">
                                  <p:stCondLst>
                                    <p:cond delay="50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1000"/>
                                        <p:tgtEl>
                                          <p:spTgt spid="13"/>
                                        </p:tgtEl>
                                      </p:cBhvr>
                                    </p:animEffect>
                                  </p:childTnLst>
                                </p:cTn>
                              </p:par>
                            </p:childTnLst>
                          </p:cTn>
                        </p:par>
                        <p:par>
                          <p:cTn id="31" fill="hold">
                            <p:stCondLst>
                              <p:cond delay="3000"/>
                            </p:stCondLst>
                            <p:childTnLst>
                              <p:par>
                                <p:cTn id="32" presetID="22" presetClass="entr" presetSubtype="8" fill="hold" nodeType="afterEffect">
                                  <p:stCondLst>
                                    <p:cond delay="50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1000"/>
                                        <p:tgtEl>
                                          <p:spTgt spid="15"/>
                                        </p:tgtEl>
                                      </p:cBhvr>
                                    </p:animEffect>
                                  </p:childTnLst>
                                </p:cTn>
                              </p:par>
                            </p:childTnLst>
                          </p:cTn>
                        </p:par>
                        <p:par>
                          <p:cTn id="35" fill="hold">
                            <p:stCondLst>
                              <p:cond delay="4500"/>
                            </p:stCondLst>
                            <p:childTnLst>
                              <p:par>
                                <p:cTn id="36" presetID="22" presetClass="entr" presetSubtype="8" fill="hold" nodeType="afterEffect">
                                  <p:stCondLst>
                                    <p:cond delay="50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10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50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1000"/>
                                        <p:tgtEl>
                                          <p:spTgt spid="19"/>
                                        </p:tgtEl>
                                      </p:cBhvr>
                                    </p:animEffect>
                                  </p:childTnLst>
                                </p:cTn>
                              </p:par>
                            </p:childTnLst>
                          </p:cTn>
                        </p:par>
                        <p:par>
                          <p:cTn id="44" fill="hold">
                            <p:stCondLst>
                              <p:cond delay="1500"/>
                            </p:stCondLst>
                            <p:childTnLst>
                              <p:par>
                                <p:cTn id="45" presetID="22" presetClass="entr" presetSubtype="8" fill="hold" nodeType="afterEffect">
                                  <p:stCondLst>
                                    <p:cond delay="50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1000"/>
                                        <p:tgtEl>
                                          <p:spTgt spid="22"/>
                                        </p:tgtEl>
                                      </p:cBhvr>
                                    </p:animEffect>
                                  </p:childTnLst>
                                </p:cTn>
                              </p:par>
                            </p:childTnLst>
                          </p:cTn>
                        </p:par>
                        <p:par>
                          <p:cTn id="48" fill="hold">
                            <p:stCondLst>
                              <p:cond delay="3000"/>
                            </p:stCondLst>
                            <p:childTnLst>
                              <p:par>
                                <p:cTn id="49" presetID="22" presetClass="entr" presetSubtype="4" fill="hold" nodeType="afterEffect">
                                  <p:stCondLst>
                                    <p:cond delay="500"/>
                                  </p:stCondLst>
                                  <p:childTnLst>
                                    <p:set>
                                      <p:cBhvr>
                                        <p:cTn id="50" dur="1" fill="hold">
                                          <p:stCondLst>
                                            <p:cond delay="0"/>
                                          </p:stCondLst>
                                        </p:cTn>
                                        <p:tgtEl>
                                          <p:spTgt spid="24"/>
                                        </p:tgtEl>
                                        <p:attrNameLst>
                                          <p:attrName>style.visibility</p:attrName>
                                        </p:attrNameLst>
                                      </p:cBhvr>
                                      <p:to>
                                        <p:strVal val="visible"/>
                                      </p:to>
                                    </p:set>
                                    <p:animEffect transition="in" filter="wipe(down)">
                                      <p:cBhvr>
                                        <p:cTn id="51" dur="1000"/>
                                        <p:tgtEl>
                                          <p:spTgt spid="24"/>
                                        </p:tgtEl>
                                      </p:cBhvr>
                                    </p:animEffect>
                                  </p:childTnLst>
                                </p:cTn>
                              </p:par>
                            </p:childTnLst>
                          </p:cTn>
                        </p:par>
                        <p:par>
                          <p:cTn id="52" fill="hold">
                            <p:stCondLst>
                              <p:cond delay="4500"/>
                            </p:stCondLst>
                            <p:childTnLst>
                              <p:par>
                                <p:cTn id="53" presetID="22" presetClass="entr" presetSubtype="8" fill="hold" nodeType="afterEffect">
                                  <p:stCondLst>
                                    <p:cond delay="500"/>
                                  </p:stCondLst>
                                  <p:childTnLst>
                                    <p:set>
                                      <p:cBhvr>
                                        <p:cTn id="54" dur="1" fill="hold">
                                          <p:stCondLst>
                                            <p:cond delay="0"/>
                                          </p:stCondLst>
                                        </p:cTn>
                                        <p:tgtEl>
                                          <p:spTgt spid="27"/>
                                        </p:tgtEl>
                                        <p:attrNameLst>
                                          <p:attrName>style.visibility</p:attrName>
                                        </p:attrNameLst>
                                      </p:cBhvr>
                                      <p:to>
                                        <p:strVal val="visible"/>
                                      </p:to>
                                    </p:set>
                                    <p:animEffect transition="in" filter="wipe(left)">
                                      <p:cBhvr>
                                        <p:cTn id="55" dur="1000"/>
                                        <p:tgtEl>
                                          <p:spTgt spid="27"/>
                                        </p:tgtEl>
                                      </p:cBhvr>
                                    </p:animEffect>
                                  </p:childTnLst>
                                </p:cTn>
                              </p:par>
                            </p:childTnLst>
                          </p:cTn>
                        </p:par>
                        <p:par>
                          <p:cTn id="56" fill="hold">
                            <p:stCondLst>
                              <p:cond delay="6000"/>
                            </p:stCondLst>
                            <p:childTnLst>
                              <p:par>
                                <p:cTn id="57" presetID="22" presetClass="entr" presetSubtype="8" fill="hold" nodeType="afterEffect">
                                  <p:stCondLst>
                                    <p:cond delay="50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pPr marL="0" indent="0">
              <a:buNone/>
            </a:pPr>
            <a:r>
              <a:rPr lang="en-US" dirty="0"/>
              <a:t>An individual’s discoveries and their process of discovering can vary according to personal, cultural, historical and social contexts and values. The impact of these discoveries can be far-reaching and transformative for the individual and for broader society. Discoveries may be questioned or challenged when viewed from different perspectives and their worth may be reassessed over time. The ramifications of particular discoveries may differ for individuals and their worlds. </a:t>
            </a:r>
            <a:endParaRPr lang="en-AU" dirty="0"/>
          </a:p>
          <a:p>
            <a:pPr marL="0" indent="0">
              <a:buNone/>
            </a:pPr>
            <a:endParaRPr lang="en-AU" dirty="0"/>
          </a:p>
        </p:txBody>
      </p:sp>
      <p:sp>
        <p:nvSpPr>
          <p:cNvPr id="3" name="Title 2"/>
          <p:cNvSpPr>
            <a:spLocks noGrp="1"/>
          </p:cNvSpPr>
          <p:nvPr>
            <p:ph type="title"/>
          </p:nvPr>
        </p:nvSpPr>
        <p:spPr/>
        <p:txBody>
          <a:bodyPr/>
          <a:lstStyle/>
          <a:p>
            <a:r>
              <a:rPr lang="en-AU" dirty="0" smtClean="0"/>
              <a:t>The elaboration continues…</a:t>
            </a:r>
            <a:endParaRPr lang="en-AU" dirty="0"/>
          </a:p>
        </p:txBody>
      </p:sp>
      <p:sp>
        <p:nvSpPr>
          <p:cNvPr id="4" name="Oval 3"/>
          <p:cNvSpPr/>
          <p:nvPr/>
        </p:nvSpPr>
        <p:spPr>
          <a:xfrm>
            <a:off x="2555776" y="1556792"/>
            <a:ext cx="1872208"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p:cNvSpPr/>
          <p:nvPr/>
        </p:nvSpPr>
        <p:spPr>
          <a:xfrm>
            <a:off x="323528" y="2011913"/>
            <a:ext cx="1872208"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p:cNvSpPr/>
          <p:nvPr/>
        </p:nvSpPr>
        <p:spPr>
          <a:xfrm>
            <a:off x="1619672" y="2852936"/>
            <a:ext cx="1872208"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p:cNvSpPr/>
          <p:nvPr/>
        </p:nvSpPr>
        <p:spPr>
          <a:xfrm>
            <a:off x="1475656" y="3645024"/>
            <a:ext cx="2016224"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p:cNvSpPr/>
          <p:nvPr/>
        </p:nvSpPr>
        <p:spPr>
          <a:xfrm>
            <a:off x="2195736" y="4869160"/>
            <a:ext cx="1872208"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351476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childTnLst>
                          </p:cTn>
                        </p:par>
                        <p:par>
                          <p:cTn id="20" fill="hold">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92500" lnSpcReduction="10000"/>
          </a:bodyPr>
          <a:lstStyle/>
          <a:p>
            <a:pPr marL="0" indent="0">
              <a:buNone/>
            </a:pPr>
            <a:r>
              <a:rPr lang="en-US" dirty="0" smtClean="0"/>
              <a:t>By exploring the concept of discovery, students can understand how texts have the potential to affirm or challenge individuals’ or more widely-held assumptions and beliefs about aspects of human experience and the world. Through composing and responding to a wide range of texts, students may make discoveries about people, relationships, societies, places and events and generate new ideas. By </a:t>
            </a:r>
            <a:r>
              <a:rPr lang="en-US" dirty="0" err="1" smtClean="0"/>
              <a:t>synthesising</a:t>
            </a:r>
            <a:r>
              <a:rPr lang="en-US" dirty="0" smtClean="0"/>
              <a:t> perspectives, students may deepen their understanding of the concept of discovery. Students consider the ways composers may invite them to experience discovery through their texts and explore how the process of discovering is represented using a variety of language modes, forms and features. </a:t>
            </a:r>
            <a:endParaRPr lang="en-AU" dirty="0" smtClean="0"/>
          </a:p>
          <a:p>
            <a:pPr marL="0" indent="0">
              <a:buNone/>
            </a:pPr>
            <a:endParaRPr lang="en-AU" dirty="0"/>
          </a:p>
        </p:txBody>
      </p:sp>
      <p:sp>
        <p:nvSpPr>
          <p:cNvPr id="3" name="Title 2"/>
          <p:cNvSpPr>
            <a:spLocks noGrp="1"/>
          </p:cNvSpPr>
          <p:nvPr>
            <p:ph type="title"/>
          </p:nvPr>
        </p:nvSpPr>
        <p:spPr/>
        <p:txBody>
          <a:bodyPr/>
          <a:lstStyle/>
          <a:p>
            <a:r>
              <a:rPr lang="en-AU" dirty="0" smtClean="0"/>
              <a:t>Discovery as a concept?</a:t>
            </a:r>
            <a:endParaRPr lang="en-AU" dirty="0"/>
          </a:p>
        </p:txBody>
      </p:sp>
      <p:sp>
        <p:nvSpPr>
          <p:cNvPr id="4" name="Oval 3"/>
          <p:cNvSpPr/>
          <p:nvPr/>
        </p:nvSpPr>
        <p:spPr>
          <a:xfrm>
            <a:off x="4283968" y="1556792"/>
            <a:ext cx="1512168"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p:cNvSpPr/>
          <p:nvPr/>
        </p:nvSpPr>
        <p:spPr>
          <a:xfrm>
            <a:off x="6732240" y="4293096"/>
            <a:ext cx="1512168"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p:cNvSpPr/>
          <p:nvPr/>
        </p:nvSpPr>
        <p:spPr>
          <a:xfrm>
            <a:off x="1979712" y="5013176"/>
            <a:ext cx="1512168"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p:cNvCxnSpPr/>
          <p:nvPr/>
        </p:nvCxnSpPr>
        <p:spPr>
          <a:xfrm>
            <a:off x="2735796" y="2222113"/>
            <a:ext cx="48605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926" y="2564904"/>
            <a:ext cx="76424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05526" y="2924944"/>
            <a:ext cx="167418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850124" y="2615487"/>
            <a:ext cx="4242155" cy="3094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p:cNvSpPr/>
          <p:nvPr/>
        </p:nvSpPr>
        <p:spPr>
          <a:xfrm>
            <a:off x="334910" y="2924944"/>
            <a:ext cx="924722"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5" name="Straight Connector 14"/>
          <p:cNvCxnSpPr/>
          <p:nvPr/>
        </p:nvCxnSpPr>
        <p:spPr>
          <a:xfrm>
            <a:off x="457926" y="5373216"/>
            <a:ext cx="5626242"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42093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000"/>
                                        <p:tgtEl>
                                          <p:spTgt spid="11"/>
                                        </p:tgtEl>
                                      </p:cBhvr>
                                    </p:animEffect>
                                  </p:childTnLst>
                                </p:cTn>
                              </p:par>
                            </p:childTnLst>
                          </p:cTn>
                        </p:par>
                        <p:par>
                          <p:cTn id="16" fill="hold">
                            <p:stCondLst>
                              <p:cond delay="3000"/>
                            </p:stCondLst>
                            <p:childTnLst>
                              <p:par>
                                <p:cTn id="17" presetID="22" presetClass="entr" presetSubtype="8" fill="hold" grpId="0" nodeType="afterEffect">
                                  <p:stCondLst>
                                    <p:cond delay="200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1000"/>
                                        <p:tgtEl>
                                          <p:spTgt spid="13"/>
                                        </p:tgtEl>
                                      </p:cBhvr>
                                    </p:animEffect>
                                  </p:childTnLst>
                                </p:cTn>
                              </p:par>
                            </p:childTnLst>
                          </p:cTn>
                        </p:par>
                        <p:par>
                          <p:cTn id="20" fill="hold">
                            <p:stCondLst>
                              <p:cond delay="6000"/>
                            </p:stCondLst>
                            <p:childTnLst>
                              <p:par>
                                <p:cTn id="21" presetID="2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1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77500" lnSpcReduction="20000"/>
          </a:bodyPr>
          <a:lstStyle/>
          <a:p>
            <a:pPr marL="0" indent="0">
              <a:buNone/>
            </a:pPr>
            <a:r>
              <a:rPr lang="en-US" dirty="0"/>
              <a:t>In their responses and compositions, students examine, question, and reflect and speculate on: </a:t>
            </a:r>
            <a:endParaRPr lang="en-AU" dirty="0"/>
          </a:p>
          <a:p>
            <a:r>
              <a:rPr lang="en-US" dirty="0" smtClean="0"/>
              <a:t>their </a:t>
            </a:r>
            <a:r>
              <a:rPr lang="en-US" dirty="0"/>
              <a:t>own experiences of discovery </a:t>
            </a:r>
            <a:endParaRPr lang="en-AU" dirty="0"/>
          </a:p>
          <a:p>
            <a:r>
              <a:rPr lang="en-US" dirty="0" smtClean="0"/>
              <a:t>the </a:t>
            </a:r>
            <a:r>
              <a:rPr lang="en-US" dirty="0"/>
              <a:t>experience of discovery in and through their engagement with texts </a:t>
            </a:r>
            <a:endParaRPr lang="en-AU" dirty="0"/>
          </a:p>
          <a:p>
            <a:r>
              <a:rPr lang="en-US" dirty="0" smtClean="0"/>
              <a:t>assumptions </a:t>
            </a:r>
            <a:r>
              <a:rPr lang="en-US" dirty="0"/>
              <a:t>underlying various representations of the concept of discovery </a:t>
            </a:r>
            <a:endParaRPr lang="en-AU" dirty="0"/>
          </a:p>
          <a:p>
            <a:r>
              <a:rPr lang="en-US" dirty="0" smtClean="0"/>
              <a:t>how </a:t>
            </a:r>
            <a:r>
              <a:rPr lang="en-US" dirty="0"/>
              <a:t>the concept of discovery is conveyed through the representations of people, relationships, societies, places, events and ideas that they encounter in the prescribed text and other related texts of their own choosing </a:t>
            </a:r>
            <a:endParaRPr lang="en-AU" dirty="0"/>
          </a:p>
          <a:p>
            <a:r>
              <a:rPr lang="en-US" dirty="0" smtClean="0"/>
              <a:t>how </a:t>
            </a:r>
            <a:r>
              <a:rPr lang="en-US" dirty="0"/>
              <a:t>the composer’s choice of language modes, forms, features and structure shapes representations of discovery and discovering </a:t>
            </a:r>
            <a:endParaRPr lang="en-AU" dirty="0"/>
          </a:p>
          <a:p>
            <a:r>
              <a:rPr lang="en-US" dirty="0" smtClean="0"/>
              <a:t>the </a:t>
            </a:r>
            <a:r>
              <a:rPr lang="en-US" dirty="0"/>
              <a:t>ways in which exploring the concept of discovery may broaden and deepen their understanding of themselves and their world. </a:t>
            </a:r>
            <a:endParaRPr lang="en-AU" dirty="0"/>
          </a:p>
          <a:p>
            <a:endParaRPr lang="en-AU" dirty="0"/>
          </a:p>
        </p:txBody>
      </p:sp>
      <p:sp>
        <p:nvSpPr>
          <p:cNvPr id="3" name="Title 2"/>
          <p:cNvSpPr>
            <a:spLocks noGrp="1"/>
          </p:cNvSpPr>
          <p:nvPr>
            <p:ph type="title"/>
          </p:nvPr>
        </p:nvSpPr>
        <p:spPr/>
        <p:txBody>
          <a:bodyPr/>
          <a:lstStyle/>
          <a:p>
            <a:r>
              <a:rPr lang="en-AU" dirty="0" smtClean="0"/>
              <a:t>What students do</a:t>
            </a:r>
            <a:endParaRPr lang="en-AU" dirty="0"/>
          </a:p>
        </p:txBody>
      </p:sp>
    </p:spTree>
    <p:extLst>
      <p:ext uri="{BB962C8B-B14F-4D97-AF65-F5344CB8AC3E}">
        <p14:creationId xmlns:p14="http://schemas.microsoft.com/office/powerpoint/2010/main" val="339976119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5243</TotalTime>
  <Words>2561</Words>
  <Application>Microsoft Macintosh PowerPoint</Application>
  <PresentationFormat>On-screen Show (4:3)</PresentationFormat>
  <Paragraphs>256</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Civic</vt:lpstr>
      <vt:lpstr>   The Concept Of Discovery</vt:lpstr>
      <vt:lpstr>The place of the Area of Study</vt:lpstr>
      <vt:lpstr>Cultural Studies</vt:lpstr>
      <vt:lpstr>Area of Study</vt:lpstr>
      <vt:lpstr>Syllabus / Prescriptions</vt:lpstr>
      <vt:lpstr>Possibilities about its nature</vt:lpstr>
      <vt:lpstr>The elaboration continues…</vt:lpstr>
      <vt:lpstr>Discovery as a concept?</vt:lpstr>
      <vt:lpstr>What students do</vt:lpstr>
      <vt:lpstr>The Concept of Discovery Panel  ETANSW Conference 2013</vt:lpstr>
      <vt:lpstr>PowerPoint Presentation</vt:lpstr>
      <vt:lpstr>Discovery is metaphor</vt:lpstr>
      <vt:lpstr>Rubric for Area of Study: Discovery</vt:lpstr>
      <vt:lpstr>Simultaneous or multiple discovery versus heroic discovery or invention</vt:lpstr>
      <vt:lpstr>PowerPoint Presentation</vt:lpstr>
      <vt:lpstr>Rubric for Area of Study: Discovery</vt:lpstr>
      <vt:lpstr>The Impossible Hamster:  animation from the new economics foundation</vt:lpstr>
      <vt:lpstr>Available for free on Youtube and Vimeo</vt:lpstr>
      <vt:lpstr>Anders Lustgarten: BBC radio play version of The Impossible Hamster</vt:lpstr>
      <vt:lpstr>If There Is I Haven’t Found It Yet  by Nick Bloom (2009)  2012 production at Roundabout Theatre</vt:lpstr>
      <vt:lpstr>If There Is I Haven’t Found It Yet  by Nick Bloom (2009)  2012 production at Roundabout Theatre</vt:lpstr>
      <vt:lpstr>PowerPoint Presentation</vt:lpstr>
      <vt:lpstr>PowerPoint Presentation</vt:lpstr>
      <vt:lpstr>If There Is I Haven’t Found It Yet  by Nick Bloom (2009)  2012 production at Roundabout Theatre</vt:lpstr>
      <vt:lpstr>Craig Arnold: “Pitahaya”</vt:lpstr>
      <vt:lpstr>pitahaya, dragon fruit or thanh long</vt:lpstr>
      <vt:lpstr>“Teach me a fruit of your  country I asked…”</vt:lpstr>
      <vt:lpstr>From Paterson: William Carlos Williams</vt:lpstr>
      <vt:lpstr> “Short short stories”</vt:lpstr>
      <vt:lpstr>The Japanese island of Kuchinoerabujima and  US poet Craig Arnold</vt:lpstr>
      <vt:lpstr>Discovery through The Disappearing</vt:lpstr>
      <vt:lpstr>Thank you</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dc:creator>
  <cp:lastModifiedBy>Richard and Meredith Bryce</cp:lastModifiedBy>
  <cp:revision>157</cp:revision>
  <dcterms:created xsi:type="dcterms:W3CDTF">2011-07-29T08:17:38Z</dcterms:created>
  <dcterms:modified xsi:type="dcterms:W3CDTF">2013-11-27T06:31:57Z</dcterms:modified>
</cp:coreProperties>
</file>